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notesSlides/notesSlide32.xml" ContentType="application/vnd.openxmlformats-officedocument.presentationml.notesSlide+xml"/>
  <Override PartName="/ppt/tags/tag44.xml" ContentType="application/vnd.openxmlformats-officedocument.presentationml.tags+xml"/>
  <Override PartName="/ppt/notesSlides/notesSlide33.xml" ContentType="application/vnd.openxmlformats-officedocument.presentationml.notesSlide+xml"/>
  <Override PartName="/ppt/tags/tag45.xml" ContentType="application/vnd.openxmlformats-officedocument.presentationml.tags+xml"/>
  <Override PartName="/ppt/notesSlides/notesSlide34.xml" ContentType="application/vnd.openxmlformats-officedocument.presentationml.notesSlide+xml"/>
  <Override PartName="/ppt/tags/tag46.xml" ContentType="application/vnd.openxmlformats-officedocument.presentationml.tags+xml"/>
  <Override PartName="/ppt/notesSlides/notesSlide35.xml" ContentType="application/vnd.openxmlformats-officedocument.presentationml.notesSlide+xml"/>
  <Override PartName="/ppt/tags/tag47.xml" ContentType="application/vnd.openxmlformats-officedocument.presentationml.tags+xml"/>
  <Override PartName="/ppt/notesSlides/notesSlide36.xml" ContentType="application/vnd.openxmlformats-officedocument.presentationml.notesSlide+xml"/>
  <Override PartName="/ppt/tags/tag48.xml" ContentType="application/vnd.openxmlformats-officedocument.presentationml.tags+xml"/>
  <Override PartName="/ppt/notesSlides/notesSlide37.xml" ContentType="application/vnd.openxmlformats-officedocument.presentationml.notesSlide+xml"/>
  <Override PartName="/ppt/tags/tag49.xml" ContentType="application/vnd.openxmlformats-officedocument.presentationml.tags+xml"/>
  <Override PartName="/ppt/notesSlides/notesSlide38.xml" ContentType="application/vnd.openxmlformats-officedocument.presentationml.notesSlide+xml"/>
  <Override PartName="/ppt/tags/tag50.xml" ContentType="application/vnd.openxmlformats-officedocument.presentationml.tags+xml"/>
  <Override PartName="/ppt/notesSlides/notesSlide39.xml" ContentType="application/vnd.openxmlformats-officedocument.presentationml.notesSlide+xml"/>
  <Override PartName="/ppt/tags/tag51.xml" ContentType="application/vnd.openxmlformats-officedocument.presentationml.tags+xml"/>
  <Override PartName="/ppt/notesSlides/notesSlide40.xml" ContentType="application/vnd.openxmlformats-officedocument.presentationml.notesSlide+xml"/>
  <Override PartName="/ppt/tags/tag52.xml" ContentType="application/vnd.openxmlformats-officedocument.presentationml.tags+xml"/>
  <Override PartName="/ppt/notesSlides/notesSlide41.xml" ContentType="application/vnd.openxmlformats-officedocument.presentationml.notesSlide+xml"/>
  <Override PartName="/ppt/tags/tag53.xml" ContentType="application/vnd.openxmlformats-officedocument.presentationml.tags+xml"/>
  <Override PartName="/ppt/notesSlides/notesSlide42.xml" ContentType="application/vnd.openxmlformats-officedocument.presentationml.notesSlide+xml"/>
  <Override PartName="/ppt/tags/tag54.xml" ContentType="application/vnd.openxmlformats-officedocument.presentationml.tags+xml"/>
  <Override PartName="/ppt/notesSlides/notesSlide43.xml" ContentType="application/vnd.openxmlformats-officedocument.presentationml.notesSlide+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notesSlides/notesSlide45.xml" ContentType="application/vnd.openxmlformats-officedocument.presentationml.notesSlide+xml"/>
  <Override PartName="/ppt/tags/tag57.xml" ContentType="application/vnd.openxmlformats-officedocument.presentationml.tags+xml"/>
  <Override PartName="/ppt/notesSlides/notesSlide46.xml" ContentType="application/vnd.openxmlformats-officedocument.presentationml.notesSlide+xml"/>
  <Override PartName="/ppt/tags/tag58.xml" ContentType="application/vnd.openxmlformats-officedocument.presentationml.tags+xml"/>
  <Override PartName="/ppt/notesSlides/notesSlide47.xml" ContentType="application/vnd.openxmlformats-officedocument.presentationml.notesSlide+xml"/>
  <Override PartName="/ppt/tags/tag59.xml" ContentType="application/vnd.openxmlformats-officedocument.presentationml.tags+xml"/>
  <Override PartName="/ppt/notesSlides/notesSlide48.xml" ContentType="application/vnd.openxmlformats-officedocument.presentationml.notesSlide+xml"/>
  <Override PartName="/ppt/tags/tag60.xml" ContentType="application/vnd.openxmlformats-officedocument.presentationml.tags+xml"/>
  <Override PartName="/ppt/notesSlides/notesSlide49.xml" ContentType="application/vnd.openxmlformats-officedocument.presentationml.notesSlide+xml"/>
  <Override PartName="/ppt/tags/tag61.xml" ContentType="application/vnd.openxmlformats-officedocument.presentationml.tags+xml"/>
  <Override PartName="/ppt/notesSlides/notesSlide50.xml" ContentType="application/vnd.openxmlformats-officedocument.presentationml.notesSlide+xml"/>
  <Override PartName="/ppt/tags/tag62.xml" ContentType="application/vnd.openxmlformats-officedocument.presentationml.tags+xml"/>
  <Override PartName="/ppt/notesSlides/notesSlide51.xml" ContentType="application/vnd.openxmlformats-officedocument.presentationml.notesSlide+xml"/>
  <Override PartName="/ppt/tags/tag63.xml" ContentType="application/vnd.openxmlformats-officedocument.presentationml.tags+xml"/>
  <Override PartName="/ppt/notesSlides/notesSlide52.xml" ContentType="application/vnd.openxmlformats-officedocument.presentationml.notesSlide+xml"/>
  <Override PartName="/ppt/tags/tag64.xml" ContentType="application/vnd.openxmlformats-officedocument.presentationml.tags+xml"/>
  <Override PartName="/ppt/notesSlides/notesSlide53.xml" ContentType="application/vnd.openxmlformats-officedocument.presentationml.notesSlide+xml"/>
  <Override PartName="/ppt/tags/tag65.xml" ContentType="application/vnd.openxmlformats-officedocument.presentationml.tags+xml"/>
  <Override PartName="/ppt/notesSlides/notesSlide54.xml" ContentType="application/vnd.openxmlformats-officedocument.presentationml.notesSlide+xml"/>
  <Override PartName="/ppt/tags/tag66.xml" ContentType="application/vnd.openxmlformats-officedocument.presentationml.tags+xml"/>
  <Override PartName="/ppt/notesSlides/notesSlide55.xml" ContentType="application/vnd.openxmlformats-officedocument.presentationml.notesSlide+xml"/>
  <Override PartName="/ppt/tags/tag67.xml" ContentType="application/vnd.openxmlformats-officedocument.presentationml.tags+xml"/>
  <Override PartName="/ppt/notesSlides/notesSlide56.xml" ContentType="application/vnd.openxmlformats-officedocument.presentationml.notesSlide+xml"/>
  <Override PartName="/ppt/tags/tag68.xml" ContentType="application/vnd.openxmlformats-officedocument.presentationml.tags+xml"/>
  <Override PartName="/ppt/notesSlides/notesSlide57.xml" ContentType="application/vnd.openxmlformats-officedocument.presentationml.notesSlide+xml"/>
  <Override PartName="/ppt/tags/tag69.xml" ContentType="application/vnd.openxmlformats-officedocument.presentationml.tags+xml"/>
  <Override PartName="/ppt/notesSlides/notesSlide58.xml" ContentType="application/vnd.openxmlformats-officedocument.presentationml.notesSlide+xml"/>
  <Override PartName="/ppt/tags/tag70.xml" ContentType="application/vnd.openxmlformats-officedocument.presentationml.tags+xml"/>
  <Override PartName="/ppt/notesSlides/notesSlide59.xml" ContentType="application/vnd.openxmlformats-officedocument.presentationml.notesSlide+xml"/>
  <Override PartName="/ppt/tags/tag71.xml" ContentType="application/vnd.openxmlformats-officedocument.presentationml.tags+xml"/>
  <Override PartName="/ppt/notesSlides/notesSlide60.xml" ContentType="application/vnd.openxmlformats-officedocument.presentationml.notesSlide+xml"/>
  <Override PartName="/ppt/tags/tag72.xml" ContentType="application/vnd.openxmlformats-officedocument.presentationml.tags+xml"/>
  <Override PartName="/ppt/notesSlides/notesSlide61.xml" ContentType="application/vnd.openxmlformats-officedocument.presentationml.notesSlide+xml"/>
  <Override PartName="/ppt/tags/tag73.xml" ContentType="application/vnd.openxmlformats-officedocument.presentationml.tags+xml"/>
  <Override PartName="/ppt/notesSlides/notesSlide62.xml" ContentType="application/vnd.openxmlformats-officedocument.presentationml.notesSlide+xml"/>
  <Override PartName="/ppt/tags/tag74.xml" ContentType="application/vnd.openxmlformats-officedocument.presentationml.tags+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5.xml" ContentType="application/vnd.openxmlformats-officedocument.presentationml.tags+xml"/>
  <Override PartName="/ppt/notesSlides/notesSlide64.xml" ContentType="application/vnd.openxmlformats-officedocument.presentationml.notesSlide+xml"/>
  <Override PartName="/ppt/tags/tag76.xml" ContentType="application/vnd.openxmlformats-officedocument.presentationml.tags+xml"/>
  <Override PartName="/ppt/notesSlides/notesSlide65.xml" ContentType="application/vnd.openxmlformats-officedocument.presentationml.notesSlide+xml"/>
  <Override PartName="/ppt/tags/tag77.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2" r:id="rId4"/>
  </p:sldMasterIdLst>
  <p:notesMasterIdLst>
    <p:notesMasterId r:id="rId71"/>
  </p:notesMasterIdLst>
  <p:sldIdLst>
    <p:sldId id="256" r:id="rId5"/>
    <p:sldId id="260" r:id="rId6"/>
    <p:sldId id="327" r:id="rId7"/>
    <p:sldId id="259" r:id="rId8"/>
    <p:sldId id="328" r:id="rId9"/>
    <p:sldId id="263" r:id="rId10"/>
    <p:sldId id="329" r:id="rId11"/>
    <p:sldId id="265" r:id="rId12"/>
    <p:sldId id="264" r:id="rId13"/>
    <p:sldId id="330" r:id="rId14"/>
    <p:sldId id="267" r:id="rId15"/>
    <p:sldId id="266" r:id="rId16"/>
    <p:sldId id="270" r:id="rId17"/>
    <p:sldId id="271" r:id="rId18"/>
    <p:sldId id="272" r:id="rId19"/>
    <p:sldId id="273" r:id="rId20"/>
    <p:sldId id="302" r:id="rId21"/>
    <p:sldId id="274" r:id="rId22"/>
    <p:sldId id="275" r:id="rId23"/>
    <p:sldId id="276" r:id="rId24"/>
    <p:sldId id="277" r:id="rId25"/>
    <p:sldId id="326" r:id="rId26"/>
    <p:sldId id="278" r:id="rId27"/>
    <p:sldId id="279" r:id="rId28"/>
    <p:sldId id="280" r:id="rId29"/>
    <p:sldId id="281" r:id="rId30"/>
    <p:sldId id="282" r:id="rId31"/>
    <p:sldId id="283" r:id="rId32"/>
    <p:sldId id="284" r:id="rId33"/>
    <p:sldId id="285" r:id="rId34"/>
    <p:sldId id="286" r:id="rId35"/>
    <p:sldId id="287" r:id="rId36"/>
    <p:sldId id="308" r:id="rId37"/>
    <p:sldId id="288" r:id="rId38"/>
    <p:sldId id="289" r:id="rId39"/>
    <p:sldId id="290" r:id="rId40"/>
    <p:sldId id="291" r:id="rId41"/>
    <p:sldId id="292" r:id="rId42"/>
    <p:sldId id="293" r:id="rId43"/>
    <p:sldId id="297" r:id="rId44"/>
    <p:sldId id="298" r:id="rId45"/>
    <p:sldId id="295" r:id="rId46"/>
    <p:sldId id="296" r:id="rId47"/>
    <p:sldId id="320" r:id="rId48"/>
    <p:sldId id="321" r:id="rId49"/>
    <p:sldId id="299" r:id="rId50"/>
    <p:sldId id="331" r:id="rId51"/>
    <p:sldId id="304" r:id="rId52"/>
    <p:sldId id="300" r:id="rId53"/>
    <p:sldId id="314" r:id="rId54"/>
    <p:sldId id="332" r:id="rId55"/>
    <p:sldId id="315" r:id="rId56"/>
    <p:sldId id="305" r:id="rId57"/>
    <p:sldId id="322" r:id="rId58"/>
    <p:sldId id="307" r:id="rId59"/>
    <p:sldId id="323" r:id="rId60"/>
    <p:sldId id="339" r:id="rId61"/>
    <p:sldId id="334" r:id="rId62"/>
    <p:sldId id="312" r:id="rId63"/>
    <p:sldId id="335" r:id="rId64"/>
    <p:sldId id="317" r:id="rId65"/>
    <p:sldId id="318" r:id="rId66"/>
    <p:sldId id="257" r:id="rId67"/>
    <p:sldId id="336" r:id="rId68"/>
    <p:sldId id="319" r:id="rId69"/>
    <p:sldId id="338" r:id="rId70"/>
  </p:sldIdLst>
  <p:sldSz cx="12192000" cy="6858000"/>
  <p:notesSz cx="7023100" cy="9309100"/>
  <p:custDataLst>
    <p:tags r:id="rId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osz, Eileen" initials="JE" lastIdx="1" clrIdx="0">
    <p:extLst>
      <p:ext uri="{19B8F6BF-5375-455C-9EA6-DF929625EA0E}">
        <p15:presenceInfo xmlns:p15="http://schemas.microsoft.com/office/powerpoint/2012/main" userId="S::eileen.jarosz@harley-davidson.com::c774d99f-3ee0-4c8f-9dda-392514c63f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5" autoAdjust="0"/>
    <p:restoredTop sz="90591" autoAdjust="0"/>
  </p:normalViewPr>
  <p:slideViewPr>
    <p:cSldViewPr snapToGrid="0">
      <p:cViewPr varScale="1">
        <p:scale>
          <a:sx n="57" d="100"/>
          <a:sy n="57" d="100"/>
        </p:scale>
        <p:origin x="716" y="48"/>
      </p:cViewPr>
      <p:guideLst/>
    </p:cSldViewPr>
  </p:slideViewPr>
  <p:outlineViewPr>
    <p:cViewPr>
      <p:scale>
        <a:sx n="33" d="100"/>
        <a:sy n="33" d="100"/>
      </p:scale>
      <p:origin x="0" y="-5429"/>
    </p:cViewPr>
  </p:outlineViewPr>
  <p:notesTextViewPr>
    <p:cViewPr>
      <p:scale>
        <a:sx n="1" d="1"/>
        <a:sy n="1" d="1"/>
      </p:scale>
      <p:origin x="0" y="0"/>
    </p:cViewPr>
  </p:notesTextViewPr>
  <p:sorterViewPr>
    <p:cViewPr>
      <p:scale>
        <a:sx n="100" d="100"/>
        <a:sy n="100" d="100"/>
      </p:scale>
      <p:origin x="0" y="-7435"/>
    </p:cViewPr>
  </p:sorterViewPr>
  <p:notesViewPr>
    <p:cSldViewPr snapToGrid="0">
      <p:cViewPr varScale="1">
        <p:scale>
          <a:sx n="61" d="100"/>
          <a:sy n="61" d="100"/>
        </p:scale>
        <p:origin x="3139"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D33977-A995-4D88-A126-B64BB77F997D}" type="doc">
      <dgm:prSet loTypeId="urn:diagrams.loki3.com/VaryingWidthList" loCatId="officeonline" qsTypeId="urn:microsoft.com/office/officeart/2005/8/quickstyle/simple1" qsCatId="simple" csTypeId="urn:microsoft.com/office/officeart/2005/8/colors/accent1_2" csCatId="accent1" phldr="1"/>
      <dgm:spPr/>
    </dgm:pt>
    <dgm:pt modelId="{88E57825-315B-41B3-93E1-7F166AE23963}">
      <dgm:prSet phldrT="[Text]" custT="1"/>
      <dgm:spPr/>
      <dgm:t>
        <a:bodyPr/>
        <a:lstStyle/>
        <a:p>
          <a:r>
            <a:rPr lang="en-US" sz="3200" dirty="0"/>
            <a:t>Commercial Invoice</a:t>
          </a:r>
        </a:p>
      </dgm:t>
    </dgm:pt>
    <dgm:pt modelId="{958E6E0C-2956-4D36-8674-61737776DB37}" type="parTrans" cxnId="{4AB4772C-9B0C-4C76-BF74-05EC0D587329}">
      <dgm:prSet/>
      <dgm:spPr/>
      <dgm:t>
        <a:bodyPr/>
        <a:lstStyle/>
        <a:p>
          <a:endParaRPr lang="en-US"/>
        </a:p>
      </dgm:t>
    </dgm:pt>
    <dgm:pt modelId="{4C2F2E1D-2A99-4BCE-B53B-81253340A91C}" type="sibTrans" cxnId="{4AB4772C-9B0C-4C76-BF74-05EC0D587329}">
      <dgm:prSet/>
      <dgm:spPr/>
      <dgm:t>
        <a:bodyPr/>
        <a:lstStyle/>
        <a:p>
          <a:endParaRPr lang="en-US"/>
        </a:p>
      </dgm:t>
    </dgm:pt>
    <dgm:pt modelId="{7680C264-E7DB-43DC-8CCA-1AE90A9D76D1}">
      <dgm:prSet phldrT="[Text]" custT="1"/>
      <dgm:spPr/>
      <dgm:t>
        <a:bodyPr/>
        <a:lstStyle/>
        <a:p>
          <a:r>
            <a:rPr lang="en-US" sz="3200" dirty="0"/>
            <a:t>ASN</a:t>
          </a:r>
          <a:endParaRPr lang="en-US" sz="3600" dirty="0"/>
        </a:p>
      </dgm:t>
    </dgm:pt>
    <dgm:pt modelId="{C91DDA92-3D34-404A-8317-3207DC908E31}" type="parTrans" cxnId="{83AE240E-7522-4988-8D0B-C51DFC12C7D9}">
      <dgm:prSet/>
      <dgm:spPr/>
      <dgm:t>
        <a:bodyPr/>
        <a:lstStyle/>
        <a:p>
          <a:endParaRPr lang="en-US"/>
        </a:p>
      </dgm:t>
    </dgm:pt>
    <dgm:pt modelId="{4C51AC74-29C3-4709-9DE6-83E2E56F63D5}" type="sibTrans" cxnId="{83AE240E-7522-4988-8D0B-C51DFC12C7D9}">
      <dgm:prSet/>
      <dgm:spPr/>
      <dgm:t>
        <a:bodyPr/>
        <a:lstStyle/>
        <a:p>
          <a:endParaRPr lang="en-US"/>
        </a:p>
      </dgm:t>
    </dgm:pt>
    <dgm:pt modelId="{DC22B38F-5274-4715-8A39-31D5268B915B}">
      <dgm:prSet phldrT="[Text]" custT="1"/>
      <dgm:spPr/>
      <dgm:t>
        <a:bodyPr/>
        <a:lstStyle/>
        <a:p>
          <a:r>
            <a:rPr lang="en-US" sz="3200" dirty="0"/>
            <a:t>Payment</a:t>
          </a:r>
          <a:r>
            <a:rPr lang="en-US" sz="3600" dirty="0"/>
            <a:t> Invoice</a:t>
          </a:r>
        </a:p>
      </dgm:t>
    </dgm:pt>
    <dgm:pt modelId="{5ABAB0D6-68BF-4028-AEDF-B657C0E3F931}" type="parTrans" cxnId="{ED4BA7B5-0147-4913-864B-E47AA2078ADB}">
      <dgm:prSet/>
      <dgm:spPr/>
      <dgm:t>
        <a:bodyPr/>
        <a:lstStyle/>
        <a:p>
          <a:endParaRPr lang="en-US"/>
        </a:p>
      </dgm:t>
    </dgm:pt>
    <dgm:pt modelId="{3172B676-2200-4CD2-9892-7194B187DB0E}" type="sibTrans" cxnId="{ED4BA7B5-0147-4913-864B-E47AA2078ADB}">
      <dgm:prSet/>
      <dgm:spPr/>
      <dgm:t>
        <a:bodyPr/>
        <a:lstStyle/>
        <a:p>
          <a:endParaRPr lang="en-US"/>
        </a:p>
      </dgm:t>
    </dgm:pt>
    <dgm:pt modelId="{BCC75BA3-FBA9-4AA8-AFBC-0FFECFF808BB}">
      <dgm:prSet custT="1"/>
      <dgm:spPr/>
      <dgm:t>
        <a:bodyPr/>
        <a:lstStyle/>
        <a:p>
          <a:r>
            <a:rPr lang="en-US" sz="3200" dirty="0"/>
            <a:t>Packing List </a:t>
          </a:r>
          <a:endParaRPr lang="en-US" sz="3600" dirty="0"/>
        </a:p>
      </dgm:t>
    </dgm:pt>
    <dgm:pt modelId="{73A76EDF-46CB-4EF9-8BAB-1FD154F8E302}" type="parTrans" cxnId="{47D8C933-5519-468B-98B0-63F139FFD3EE}">
      <dgm:prSet/>
      <dgm:spPr/>
      <dgm:t>
        <a:bodyPr/>
        <a:lstStyle/>
        <a:p>
          <a:endParaRPr lang="en-US"/>
        </a:p>
      </dgm:t>
    </dgm:pt>
    <dgm:pt modelId="{757A4E22-8A1E-4D11-9681-DCC955999B97}" type="sibTrans" cxnId="{47D8C933-5519-468B-98B0-63F139FFD3EE}">
      <dgm:prSet/>
      <dgm:spPr/>
      <dgm:t>
        <a:bodyPr/>
        <a:lstStyle/>
        <a:p>
          <a:endParaRPr lang="en-US"/>
        </a:p>
      </dgm:t>
    </dgm:pt>
    <dgm:pt modelId="{6A9064C5-C136-4BB7-BF90-887DA5CD94E3}">
      <dgm:prSet custT="1"/>
      <dgm:spPr/>
      <dgm:t>
        <a:bodyPr/>
        <a:lstStyle/>
        <a:p>
          <a:r>
            <a:rPr lang="en-US" sz="3200" dirty="0"/>
            <a:t>B10 Labels </a:t>
          </a:r>
        </a:p>
      </dgm:t>
    </dgm:pt>
    <dgm:pt modelId="{6DAEFEB4-64FA-4269-8D6F-D593855B16D6}" type="parTrans" cxnId="{15D7EAF8-2545-4119-9E80-7150DFA2CC7C}">
      <dgm:prSet/>
      <dgm:spPr/>
      <dgm:t>
        <a:bodyPr/>
        <a:lstStyle/>
        <a:p>
          <a:endParaRPr lang="en-US"/>
        </a:p>
      </dgm:t>
    </dgm:pt>
    <dgm:pt modelId="{315DAF8C-36AB-43C0-8FA1-3434CEDEAD59}" type="sibTrans" cxnId="{15D7EAF8-2545-4119-9E80-7150DFA2CC7C}">
      <dgm:prSet/>
      <dgm:spPr/>
      <dgm:t>
        <a:bodyPr/>
        <a:lstStyle/>
        <a:p>
          <a:endParaRPr lang="en-US"/>
        </a:p>
      </dgm:t>
    </dgm:pt>
    <dgm:pt modelId="{F200F317-ABC1-4D4A-BA49-85501B753142}" type="pres">
      <dgm:prSet presAssocID="{17D33977-A995-4D88-A126-B64BB77F997D}" presName="Name0" presStyleCnt="0">
        <dgm:presLayoutVars>
          <dgm:resizeHandles/>
        </dgm:presLayoutVars>
      </dgm:prSet>
      <dgm:spPr/>
    </dgm:pt>
    <dgm:pt modelId="{0E123BFC-1474-49E9-8DAC-5898213CB3A4}" type="pres">
      <dgm:prSet presAssocID="{88E57825-315B-41B3-93E1-7F166AE23963}" presName="text" presStyleLbl="node1" presStyleIdx="0" presStyleCnt="5" custScaleX="102445">
        <dgm:presLayoutVars>
          <dgm:bulletEnabled val="1"/>
        </dgm:presLayoutVars>
      </dgm:prSet>
      <dgm:spPr/>
    </dgm:pt>
    <dgm:pt modelId="{C3295A70-692B-49CD-B67E-15921B69EBCC}" type="pres">
      <dgm:prSet presAssocID="{4C2F2E1D-2A99-4BCE-B53B-81253340A91C}" presName="space" presStyleCnt="0"/>
      <dgm:spPr/>
    </dgm:pt>
    <dgm:pt modelId="{8B58014F-103E-47A8-AAE7-31C434D0AAC6}" type="pres">
      <dgm:prSet presAssocID="{BCC75BA3-FBA9-4AA8-AFBC-0FFECFF808BB}" presName="text" presStyleLbl="node1" presStyleIdx="1" presStyleCnt="5" custScaleX="159814">
        <dgm:presLayoutVars>
          <dgm:bulletEnabled val="1"/>
        </dgm:presLayoutVars>
      </dgm:prSet>
      <dgm:spPr/>
    </dgm:pt>
    <dgm:pt modelId="{80FAF1E1-FA63-4C60-A067-E023403A440C}" type="pres">
      <dgm:prSet presAssocID="{757A4E22-8A1E-4D11-9681-DCC955999B97}" presName="space" presStyleCnt="0"/>
      <dgm:spPr/>
    </dgm:pt>
    <dgm:pt modelId="{6C39C85C-C4E7-4F76-A28B-C3EEEBBB418D}" type="pres">
      <dgm:prSet presAssocID="{6A9064C5-C136-4BB7-BF90-887DA5CD94E3}" presName="text" presStyleLbl="node1" presStyleIdx="2" presStyleCnt="5" custScaleX="168004">
        <dgm:presLayoutVars>
          <dgm:bulletEnabled val="1"/>
        </dgm:presLayoutVars>
      </dgm:prSet>
      <dgm:spPr/>
    </dgm:pt>
    <dgm:pt modelId="{C6698527-503A-46AE-8E40-AF7CA1D7C1FF}" type="pres">
      <dgm:prSet presAssocID="{315DAF8C-36AB-43C0-8FA1-3434CEDEAD59}" presName="space" presStyleCnt="0"/>
      <dgm:spPr/>
    </dgm:pt>
    <dgm:pt modelId="{881A97A7-9B12-4EB5-A287-4C6BFAA89BF7}" type="pres">
      <dgm:prSet presAssocID="{7680C264-E7DB-43DC-8CCA-1AE90A9D76D1}" presName="text" presStyleLbl="node1" presStyleIdx="3" presStyleCnt="5" custScaleX="390084">
        <dgm:presLayoutVars>
          <dgm:bulletEnabled val="1"/>
        </dgm:presLayoutVars>
      </dgm:prSet>
      <dgm:spPr/>
    </dgm:pt>
    <dgm:pt modelId="{EA0258A8-1EE0-4D43-B920-E64200324B07}" type="pres">
      <dgm:prSet presAssocID="{4C51AC74-29C3-4709-9DE6-83E2E56F63D5}" presName="space" presStyleCnt="0"/>
      <dgm:spPr/>
    </dgm:pt>
    <dgm:pt modelId="{A08B2C78-7E8A-4AD5-B0E5-7B824E2ED63B}" type="pres">
      <dgm:prSet presAssocID="{DC22B38F-5274-4715-8A39-31D5268B915B}" presName="text" presStyleLbl="node1" presStyleIdx="4" presStyleCnt="5" custScaleX="112295">
        <dgm:presLayoutVars>
          <dgm:bulletEnabled val="1"/>
        </dgm:presLayoutVars>
      </dgm:prSet>
      <dgm:spPr/>
    </dgm:pt>
  </dgm:ptLst>
  <dgm:cxnLst>
    <dgm:cxn modelId="{83AE240E-7522-4988-8D0B-C51DFC12C7D9}" srcId="{17D33977-A995-4D88-A126-B64BB77F997D}" destId="{7680C264-E7DB-43DC-8CCA-1AE90A9D76D1}" srcOrd="3" destOrd="0" parTransId="{C91DDA92-3D34-404A-8317-3207DC908E31}" sibTransId="{4C51AC74-29C3-4709-9DE6-83E2E56F63D5}"/>
    <dgm:cxn modelId="{4AB4772C-9B0C-4C76-BF74-05EC0D587329}" srcId="{17D33977-A995-4D88-A126-B64BB77F997D}" destId="{88E57825-315B-41B3-93E1-7F166AE23963}" srcOrd="0" destOrd="0" parTransId="{958E6E0C-2956-4D36-8674-61737776DB37}" sibTransId="{4C2F2E1D-2A99-4BCE-B53B-81253340A91C}"/>
    <dgm:cxn modelId="{47D8C933-5519-468B-98B0-63F139FFD3EE}" srcId="{17D33977-A995-4D88-A126-B64BB77F997D}" destId="{BCC75BA3-FBA9-4AA8-AFBC-0FFECFF808BB}" srcOrd="1" destOrd="0" parTransId="{73A76EDF-46CB-4EF9-8BAB-1FD154F8E302}" sibTransId="{757A4E22-8A1E-4D11-9681-DCC955999B97}"/>
    <dgm:cxn modelId="{75423837-3A9A-4A12-AEE9-A4D5765CA20F}" type="presOf" srcId="{88E57825-315B-41B3-93E1-7F166AE23963}" destId="{0E123BFC-1474-49E9-8DAC-5898213CB3A4}" srcOrd="0" destOrd="0" presId="urn:diagrams.loki3.com/VaryingWidthList"/>
    <dgm:cxn modelId="{7EA44340-7E3E-499C-AFBB-6F91C1F7B0E4}" type="presOf" srcId="{DC22B38F-5274-4715-8A39-31D5268B915B}" destId="{A08B2C78-7E8A-4AD5-B0E5-7B824E2ED63B}" srcOrd="0" destOrd="0" presId="urn:diagrams.loki3.com/VaryingWidthList"/>
    <dgm:cxn modelId="{7FD6C943-3AA6-4DCF-854C-4BC7F0857893}" type="presOf" srcId="{7680C264-E7DB-43DC-8CCA-1AE90A9D76D1}" destId="{881A97A7-9B12-4EB5-A287-4C6BFAA89BF7}" srcOrd="0" destOrd="0" presId="urn:diagrams.loki3.com/VaryingWidthList"/>
    <dgm:cxn modelId="{E6E15C59-BC14-44DA-A310-C9E5E1AD4B0F}" type="presOf" srcId="{17D33977-A995-4D88-A126-B64BB77F997D}" destId="{F200F317-ABC1-4D4A-BA49-85501B753142}" srcOrd="0" destOrd="0" presId="urn:diagrams.loki3.com/VaryingWidthList"/>
    <dgm:cxn modelId="{DFA929A2-FE28-4284-8B85-878D645EBC2B}" type="presOf" srcId="{BCC75BA3-FBA9-4AA8-AFBC-0FFECFF808BB}" destId="{8B58014F-103E-47A8-AAE7-31C434D0AAC6}" srcOrd="0" destOrd="0" presId="urn:diagrams.loki3.com/VaryingWidthList"/>
    <dgm:cxn modelId="{ED4BA7B5-0147-4913-864B-E47AA2078ADB}" srcId="{17D33977-A995-4D88-A126-B64BB77F997D}" destId="{DC22B38F-5274-4715-8A39-31D5268B915B}" srcOrd="4" destOrd="0" parTransId="{5ABAB0D6-68BF-4028-AEDF-B657C0E3F931}" sibTransId="{3172B676-2200-4CD2-9892-7194B187DB0E}"/>
    <dgm:cxn modelId="{9E27E8CC-1119-4924-B20C-D63BA60977BC}" type="presOf" srcId="{6A9064C5-C136-4BB7-BF90-887DA5CD94E3}" destId="{6C39C85C-C4E7-4F76-A28B-C3EEEBBB418D}" srcOrd="0" destOrd="0" presId="urn:diagrams.loki3.com/VaryingWidthList"/>
    <dgm:cxn modelId="{15D7EAF8-2545-4119-9E80-7150DFA2CC7C}" srcId="{17D33977-A995-4D88-A126-B64BB77F997D}" destId="{6A9064C5-C136-4BB7-BF90-887DA5CD94E3}" srcOrd="2" destOrd="0" parTransId="{6DAEFEB4-64FA-4269-8D6F-D593855B16D6}" sibTransId="{315DAF8C-36AB-43C0-8FA1-3434CEDEAD59}"/>
    <dgm:cxn modelId="{B69C0D97-8F65-43BB-9E0C-4EF1DA999E27}" type="presParOf" srcId="{F200F317-ABC1-4D4A-BA49-85501B753142}" destId="{0E123BFC-1474-49E9-8DAC-5898213CB3A4}" srcOrd="0" destOrd="0" presId="urn:diagrams.loki3.com/VaryingWidthList"/>
    <dgm:cxn modelId="{32981B7E-A3B6-4BE6-8694-6649893A4A9D}" type="presParOf" srcId="{F200F317-ABC1-4D4A-BA49-85501B753142}" destId="{C3295A70-692B-49CD-B67E-15921B69EBCC}" srcOrd="1" destOrd="0" presId="urn:diagrams.loki3.com/VaryingWidthList"/>
    <dgm:cxn modelId="{022667E2-B1A2-474A-93EF-96AE436B01AF}" type="presParOf" srcId="{F200F317-ABC1-4D4A-BA49-85501B753142}" destId="{8B58014F-103E-47A8-AAE7-31C434D0AAC6}" srcOrd="2" destOrd="0" presId="urn:diagrams.loki3.com/VaryingWidthList"/>
    <dgm:cxn modelId="{CD1F1C62-1EFE-483E-848E-C5657BD3B5CF}" type="presParOf" srcId="{F200F317-ABC1-4D4A-BA49-85501B753142}" destId="{80FAF1E1-FA63-4C60-A067-E023403A440C}" srcOrd="3" destOrd="0" presId="urn:diagrams.loki3.com/VaryingWidthList"/>
    <dgm:cxn modelId="{557CAB8B-9A70-42B9-BBCE-B0952F7140F4}" type="presParOf" srcId="{F200F317-ABC1-4D4A-BA49-85501B753142}" destId="{6C39C85C-C4E7-4F76-A28B-C3EEEBBB418D}" srcOrd="4" destOrd="0" presId="urn:diagrams.loki3.com/VaryingWidthList"/>
    <dgm:cxn modelId="{7B3BDEBE-1716-4AD9-80EF-A4C365354CD5}" type="presParOf" srcId="{F200F317-ABC1-4D4A-BA49-85501B753142}" destId="{C6698527-503A-46AE-8E40-AF7CA1D7C1FF}" srcOrd="5" destOrd="0" presId="urn:diagrams.loki3.com/VaryingWidthList"/>
    <dgm:cxn modelId="{97781ADF-D514-483E-AFE9-1FE390D31C73}" type="presParOf" srcId="{F200F317-ABC1-4D4A-BA49-85501B753142}" destId="{881A97A7-9B12-4EB5-A287-4C6BFAA89BF7}" srcOrd="6" destOrd="0" presId="urn:diagrams.loki3.com/VaryingWidthList"/>
    <dgm:cxn modelId="{C39A7CD7-B3C3-4544-AF88-0E72F45B5E59}" type="presParOf" srcId="{F200F317-ABC1-4D4A-BA49-85501B753142}" destId="{EA0258A8-1EE0-4D43-B920-E64200324B07}" srcOrd="7" destOrd="0" presId="urn:diagrams.loki3.com/VaryingWidthList"/>
    <dgm:cxn modelId="{F41AEE0F-3BD1-47B1-B389-B6568C4FF7BE}" type="presParOf" srcId="{F200F317-ABC1-4D4A-BA49-85501B753142}" destId="{A08B2C78-7E8A-4AD5-B0E5-7B824E2ED63B}" srcOrd="8"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23BFC-1474-49E9-8DAC-5898213CB3A4}">
      <dsp:nvSpPr>
        <dsp:cNvPr id="0" name=""/>
        <dsp:cNvSpPr/>
      </dsp:nvSpPr>
      <dsp:spPr>
        <a:xfrm>
          <a:off x="2100196" y="1529"/>
          <a:ext cx="3595819" cy="66872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Commercial Invoice</a:t>
          </a:r>
        </a:p>
      </dsp:txBody>
      <dsp:txXfrm>
        <a:off x="2100196" y="1529"/>
        <a:ext cx="3595819" cy="668722"/>
      </dsp:txXfrm>
    </dsp:sp>
    <dsp:sp modelId="{8B58014F-103E-47A8-AAE7-31C434D0AAC6}">
      <dsp:nvSpPr>
        <dsp:cNvPr id="0" name=""/>
        <dsp:cNvSpPr/>
      </dsp:nvSpPr>
      <dsp:spPr>
        <a:xfrm>
          <a:off x="2100198" y="703687"/>
          <a:ext cx="3595815" cy="66872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Packing List </a:t>
          </a:r>
          <a:endParaRPr lang="en-US" sz="3600" kern="1200" dirty="0"/>
        </a:p>
      </dsp:txBody>
      <dsp:txXfrm>
        <a:off x="2100198" y="703687"/>
        <a:ext cx="3595815" cy="668722"/>
      </dsp:txXfrm>
    </dsp:sp>
    <dsp:sp modelId="{6C39C85C-C4E7-4F76-A28B-C3EEEBBB418D}">
      <dsp:nvSpPr>
        <dsp:cNvPr id="0" name=""/>
        <dsp:cNvSpPr/>
      </dsp:nvSpPr>
      <dsp:spPr>
        <a:xfrm>
          <a:off x="2121463" y="1405846"/>
          <a:ext cx="3553284" cy="66872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B10 Labels </a:t>
          </a:r>
        </a:p>
      </dsp:txBody>
      <dsp:txXfrm>
        <a:off x="2121463" y="1405846"/>
        <a:ext cx="3553284" cy="668722"/>
      </dsp:txXfrm>
    </dsp:sp>
    <dsp:sp modelId="{881A97A7-9B12-4EB5-A287-4C6BFAA89BF7}">
      <dsp:nvSpPr>
        <dsp:cNvPr id="0" name=""/>
        <dsp:cNvSpPr/>
      </dsp:nvSpPr>
      <dsp:spPr>
        <a:xfrm>
          <a:off x="2142728" y="2108004"/>
          <a:ext cx="3510756" cy="66872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ASN</a:t>
          </a:r>
          <a:endParaRPr lang="en-US" sz="3600" kern="1200" dirty="0"/>
        </a:p>
      </dsp:txBody>
      <dsp:txXfrm>
        <a:off x="2142728" y="2108004"/>
        <a:ext cx="3510756" cy="668722"/>
      </dsp:txXfrm>
    </dsp:sp>
    <dsp:sp modelId="{A08B2C78-7E8A-4AD5-B0E5-7B824E2ED63B}">
      <dsp:nvSpPr>
        <dsp:cNvPr id="0" name=""/>
        <dsp:cNvSpPr/>
      </dsp:nvSpPr>
      <dsp:spPr>
        <a:xfrm>
          <a:off x="2129459" y="2810163"/>
          <a:ext cx="3537292" cy="66872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Payment</a:t>
          </a:r>
          <a:r>
            <a:rPr lang="en-US" sz="3600" kern="1200" dirty="0"/>
            <a:t> Invoice</a:t>
          </a:r>
        </a:p>
      </dsp:txBody>
      <dsp:txXfrm>
        <a:off x="2129459" y="2810163"/>
        <a:ext cx="3537292" cy="668722"/>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132" y="1"/>
            <a:ext cx="3043343" cy="467072"/>
          </a:xfrm>
          <a:prstGeom prst="rect">
            <a:avLst/>
          </a:prstGeom>
        </p:spPr>
        <p:txBody>
          <a:bodyPr vert="horz" lIns="91440" tIns="45720" rIns="91440" bIns="45720" rtlCol="0"/>
          <a:lstStyle>
            <a:lvl1pPr algn="r">
              <a:defRPr sz="1200"/>
            </a:lvl1pPr>
          </a:lstStyle>
          <a:p>
            <a:fld id="{355A97AB-79DF-480B-B141-0AC8A210AAAF}" type="datetimeFigureOut">
              <a:rPr lang="en-US" smtClean="0"/>
              <a:t>11/14/2019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1440" tIns="45720" rIns="91440" bIns="45720" rtlCol="0" anchor="b"/>
          <a:lstStyle>
            <a:lvl1pPr algn="r">
              <a:defRPr sz="1200"/>
            </a:lvl1pPr>
          </a:lstStyle>
          <a:p>
            <a:fld id="{04F21AA1-F186-4BC8-A9C6-7631F06D46E4}" type="slidenum">
              <a:rPr lang="en-US" smtClean="0"/>
              <a:t>‹#›</a:t>
            </a:fld>
            <a:endParaRPr lang="en-US"/>
          </a:p>
        </p:txBody>
      </p:sp>
    </p:spTree>
    <p:extLst>
      <p:ext uri="{BB962C8B-B14F-4D97-AF65-F5344CB8AC3E}">
        <p14:creationId xmlns:p14="http://schemas.microsoft.com/office/powerpoint/2010/main" val="3403758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amelogistic@harley-davidson.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mailto:dwilliams3@ups.com"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mailto:amelogistics@harley-davidson.com"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Harley-Davidson Thailand Supplier Shipping Compliance Training Module.  </a:t>
            </a:r>
          </a:p>
        </p:txBody>
      </p:sp>
      <p:sp>
        <p:nvSpPr>
          <p:cNvPr id="4" name="Slide Number Placeholder 3"/>
          <p:cNvSpPr>
            <a:spLocks noGrp="1"/>
          </p:cNvSpPr>
          <p:nvPr>
            <p:ph type="sldNum" sz="quarter" idx="5"/>
          </p:nvPr>
        </p:nvSpPr>
        <p:spPr/>
        <p:txBody>
          <a:bodyPr/>
          <a:lstStyle/>
          <a:p>
            <a:fld id="{04F21AA1-F186-4BC8-A9C6-7631F06D46E4}" type="slidenum">
              <a:rPr lang="en-US" smtClean="0"/>
              <a:t>1</a:t>
            </a:fld>
            <a:endParaRPr lang="en-US"/>
          </a:p>
        </p:txBody>
      </p:sp>
    </p:spTree>
    <p:extLst>
      <p:ext uri="{BB962C8B-B14F-4D97-AF65-F5344CB8AC3E}">
        <p14:creationId xmlns:p14="http://schemas.microsoft.com/office/powerpoint/2010/main" val="38560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of the training module will walk through all of the required fields on the Commercial Invoice. </a:t>
            </a:r>
          </a:p>
        </p:txBody>
      </p:sp>
      <p:sp>
        <p:nvSpPr>
          <p:cNvPr id="4" name="Slide Number Placeholder 3"/>
          <p:cNvSpPr>
            <a:spLocks noGrp="1"/>
          </p:cNvSpPr>
          <p:nvPr>
            <p:ph type="sldNum" sz="quarter" idx="5"/>
          </p:nvPr>
        </p:nvSpPr>
        <p:spPr/>
        <p:txBody>
          <a:bodyPr/>
          <a:lstStyle/>
          <a:p>
            <a:fld id="{04F21AA1-F186-4BC8-A9C6-7631F06D46E4}" type="slidenum">
              <a:rPr lang="en-US" smtClean="0"/>
              <a:t>10</a:t>
            </a:fld>
            <a:endParaRPr lang="en-US"/>
          </a:p>
        </p:txBody>
      </p:sp>
    </p:spTree>
    <p:extLst>
      <p:ext uri="{BB962C8B-B14F-4D97-AF65-F5344CB8AC3E}">
        <p14:creationId xmlns:p14="http://schemas.microsoft.com/office/powerpoint/2010/main" val="62460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Thailand Commercial Invoice Template can be found on H-DSN.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Open the Commercial Invoice Template on H-DSN and save a local copy (template is read-only on the website).  Saved copies should be updated regularly to assure supplier has latest version.</a:t>
            </a:r>
          </a:p>
          <a:p>
            <a:pPr marL="171450" indent="-171450">
              <a:buFont typeface="Arial" panose="020B0604020202020204" pitchFamily="34" charset="0"/>
              <a:buChar char="•"/>
            </a:pPr>
            <a:r>
              <a:rPr lang="en-US" dirty="0"/>
              <a:t>The Yellow highlighted sections show the 24 required entries of the Commercial Invoice.</a:t>
            </a:r>
          </a:p>
          <a:p>
            <a:pPr marL="171450" indent="-171450">
              <a:buFont typeface="Arial" panose="020B0604020202020204" pitchFamily="34" charset="0"/>
              <a:buChar char="•"/>
            </a:pPr>
            <a:r>
              <a:rPr lang="en-US" dirty="0"/>
              <a:t>The commercial invoice must contain only product that is shipping to the same Thailand Plant &amp; Storage Location.  An example would be 3047 SLOC 001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information is provided as part of the H-D Schedule Agreement.  For specific details, please reference Appendix A on www.h-dsn.com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11</a:t>
            </a:fld>
            <a:endParaRPr lang="en-US"/>
          </a:p>
        </p:txBody>
      </p:sp>
    </p:spTree>
    <p:extLst>
      <p:ext uri="{BB962C8B-B14F-4D97-AF65-F5344CB8AC3E}">
        <p14:creationId xmlns:p14="http://schemas.microsoft.com/office/powerpoint/2010/main" val="77533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Instructions are provided within the Excel Template on the Instructions Tab.  </a:t>
            </a:r>
          </a:p>
          <a:p>
            <a:pPr marL="171450" indent="-171450">
              <a:buFont typeface="Arial" panose="020B0604020202020204" pitchFamily="34" charset="0"/>
              <a:buChar char="•"/>
            </a:pPr>
            <a:r>
              <a:rPr lang="en-US" dirty="0"/>
              <a:t>If suppliers use their own Commercial Invoice – it must contain all sections outlined and must support all of Harley-Davidson’s requirements</a:t>
            </a:r>
          </a:p>
          <a:p>
            <a:pPr marL="171450" indent="-171450">
              <a:buFont typeface="Arial" panose="020B0604020202020204" pitchFamily="34" charset="0"/>
              <a:buChar char="•"/>
            </a:pPr>
            <a:r>
              <a:rPr lang="en-US" dirty="0"/>
              <a:t>The only field that should be hand-written on the invoice is the signature.  No other hand-written information is allowed.</a:t>
            </a:r>
          </a:p>
        </p:txBody>
      </p:sp>
      <p:sp>
        <p:nvSpPr>
          <p:cNvPr id="4" name="Slide Number Placeholder 3"/>
          <p:cNvSpPr>
            <a:spLocks noGrp="1"/>
          </p:cNvSpPr>
          <p:nvPr>
            <p:ph type="sldNum" sz="quarter" idx="5"/>
          </p:nvPr>
        </p:nvSpPr>
        <p:spPr/>
        <p:txBody>
          <a:bodyPr/>
          <a:lstStyle/>
          <a:p>
            <a:fld id="{04F21AA1-F186-4BC8-A9C6-7631F06D46E4}" type="slidenum">
              <a:rPr lang="en-US" smtClean="0"/>
              <a:t>12</a:t>
            </a:fld>
            <a:endParaRPr lang="en-US"/>
          </a:p>
        </p:txBody>
      </p:sp>
    </p:spTree>
    <p:extLst>
      <p:ext uri="{BB962C8B-B14F-4D97-AF65-F5344CB8AC3E}">
        <p14:creationId xmlns:p14="http://schemas.microsoft.com/office/powerpoint/2010/main" val="246803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1: Commercial Invoice date is the date the commercial invoice is created.  Format to be Month/Day/Year.</a:t>
            </a:r>
          </a:p>
        </p:txBody>
      </p:sp>
      <p:sp>
        <p:nvSpPr>
          <p:cNvPr id="4" name="Slide Number Placeholder 3"/>
          <p:cNvSpPr>
            <a:spLocks noGrp="1"/>
          </p:cNvSpPr>
          <p:nvPr>
            <p:ph type="sldNum" sz="quarter" idx="5"/>
          </p:nvPr>
        </p:nvSpPr>
        <p:spPr/>
        <p:txBody>
          <a:bodyPr/>
          <a:lstStyle/>
          <a:p>
            <a:fld id="{04F21AA1-F186-4BC8-A9C6-7631F06D46E4}" type="slidenum">
              <a:rPr lang="en-US" smtClean="0"/>
              <a:t>13</a:t>
            </a:fld>
            <a:endParaRPr lang="en-US"/>
          </a:p>
        </p:txBody>
      </p:sp>
    </p:spTree>
    <p:extLst>
      <p:ext uri="{BB962C8B-B14F-4D97-AF65-F5344CB8AC3E}">
        <p14:creationId xmlns:p14="http://schemas.microsoft.com/office/powerpoint/2010/main" val="4201084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2: Commercial Invoice Number must be the same reference number as on the Packing Slip, B10 labels, the Advanced Ship Notice (ASN) and the Payment/Sales Invoice.  It is the critical number that ties everything together to support shipping, receiving and on-time payment to a Supplier. </a:t>
            </a:r>
          </a:p>
          <a:p>
            <a:pPr marL="171450" indent="-171450">
              <a:buFont typeface="Arial" panose="020B0604020202020204" pitchFamily="34" charset="0"/>
              <a:buChar char="•"/>
            </a:pPr>
            <a:r>
              <a:rPr lang="en-US" dirty="0"/>
              <a:t>The number must be unique and non-repeating</a:t>
            </a:r>
          </a:p>
          <a:p>
            <a:pPr marL="171450" indent="-171450">
              <a:buFont typeface="Arial" panose="020B0604020202020204" pitchFamily="34" charset="0"/>
              <a:buChar char="•"/>
            </a:pPr>
            <a:r>
              <a:rPr lang="en-US" dirty="0"/>
              <a:t>Do not use the Harley-Davidson issuing Purchase Order Number as the Invoice Number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14</a:t>
            </a:fld>
            <a:endParaRPr lang="en-US"/>
          </a:p>
        </p:txBody>
      </p:sp>
    </p:spTree>
    <p:extLst>
      <p:ext uri="{BB962C8B-B14F-4D97-AF65-F5344CB8AC3E}">
        <p14:creationId xmlns:p14="http://schemas.microsoft.com/office/powerpoint/2010/main" val="214704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3: Shipper is the physical shipping address of supplier shipping out material </a:t>
            </a:r>
          </a:p>
          <a:p>
            <a:pPr marL="171450" indent="-171450">
              <a:buFont typeface="Arial" panose="020B0604020202020204" pitchFamily="34" charset="0"/>
              <a:buChar char="•"/>
            </a:pPr>
            <a:r>
              <a:rPr lang="en-US" dirty="0"/>
              <a:t>Include company name and physical address.</a:t>
            </a:r>
          </a:p>
        </p:txBody>
      </p:sp>
      <p:sp>
        <p:nvSpPr>
          <p:cNvPr id="4" name="Slide Number Placeholder 3"/>
          <p:cNvSpPr>
            <a:spLocks noGrp="1"/>
          </p:cNvSpPr>
          <p:nvPr>
            <p:ph type="sldNum" sz="quarter" idx="5"/>
          </p:nvPr>
        </p:nvSpPr>
        <p:spPr/>
        <p:txBody>
          <a:bodyPr/>
          <a:lstStyle/>
          <a:p>
            <a:fld id="{04F21AA1-F186-4BC8-A9C6-7631F06D46E4}" type="slidenum">
              <a:rPr lang="en-US" smtClean="0"/>
              <a:t>15</a:t>
            </a:fld>
            <a:endParaRPr lang="en-US"/>
          </a:p>
        </p:txBody>
      </p:sp>
    </p:spTree>
    <p:extLst>
      <p:ext uri="{BB962C8B-B14F-4D97-AF65-F5344CB8AC3E}">
        <p14:creationId xmlns:p14="http://schemas.microsoft.com/office/powerpoint/2010/main" val="4277926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4: Ship To/Deliver To - requires a selection from the drop-down menu.</a:t>
            </a:r>
          </a:p>
          <a:p>
            <a:pPr marL="171450" indent="-171450">
              <a:buFont typeface="Arial" panose="020B0604020202020204" pitchFamily="34" charset="0"/>
              <a:buChar char="•"/>
            </a:pPr>
            <a:r>
              <a:rPr lang="en-US" dirty="0"/>
              <a:t>When the selection is made, the Sold To/Consignee entry will also pre-populate. </a:t>
            </a:r>
          </a:p>
          <a:p>
            <a:pPr marL="171450" indent="-171450">
              <a:buFont typeface="Arial" panose="020B0604020202020204" pitchFamily="34" charset="0"/>
              <a:buChar char="•"/>
            </a:pPr>
            <a:r>
              <a:rPr lang="en-US" dirty="0"/>
              <a:t>All product on the Commercial invoice must be for the same selected Entity and Storage Location (SLOC). </a:t>
            </a:r>
          </a:p>
          <a:p>
            <a:pPr marL="171450" indent="-171450">
              <a:buFont typeface="Arial" panose="020B0604020202020204" pitchFamily="34" charset="0"/>
              <a:buChar char="•"/>
            </a:pPr>
            <a:r>
              <a:rPr lang="en-US" dirty="0"/>
              <a:t>It is critical that the correct selection be made, or the Commercial Invoice will be rejected, and shipments will be held up in the cross-docking process.  </a:t>
            </a:r>
          </a:p>
          <a:p>
            <a:pPr marL="171450" indent="-171450">
              <a:buFont typeface="Arial" panose="020B0604020202020204" pitchFamily="34" charset="0"/>
              <a:buChar char="•"/>
            </a:pPr>
            <a:r>
              <a:rPr lang="en-US" dirty="0"/>
              <a:t>If suppliers use their own Commercial Invoice it must depict the </a:t>
            </a:r>
            <a:r>
              <a:rPr lang="en-US" b="1" dirty="0"/>
              <a:t>exact</a:t>
            </a:r>
            <a:r>
              <a:rPr lang="en-US" dirty="0"/>
              <a:t> </a:t>
            </a:r>
            <a:r>
              <a:rPr lang="en-US" b="1" dirty="0"/>
              <a:t>Ship To/Deliver To, Sold To/Consignee </a:t>
            </a:r>
            <a:r>
              <a:rPr lang="en-US" dirty="0"/>
              <a:t>Entity information as provided in the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t>
            </a:r>
            <a:r>
              <a:rPr lang="en-US" b="1" dirty="0"/>
              <a:t>Entity and Storage Location </a:t>
            </a:r>
            <a:r>
              <a:rPr lang="en-US" b="1" u="sng" dirty="0"/>
              <a:t>must</a:t>
            </a:r>
            <a:r>
              <a:rPr lang="en-US" dirty="0"/>
              <a:t> be noted within the Ship to /Deliver To section of the Commercial Invoice.  This has been a common error when Commercial Invoices are not created with  the H-D Template so be sure to include the SLOC as well as the Entity or the Commercial Invoice will be non-compliant and require correction and re-submission.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16</a:t>
            </a:fld>
            <a:endParaRPr lang="en-US"/>
          </a:p>
        </p:txBody>
      </p:sp>
    </p:spTree>
    <p:extLst>
      <p:ext uri="{BB962C8B-B14F-4D97-AF65-F5344CB8AC3E}">
        <p14:creationId xmlns:p14="http://schemas.microsoft.com/office/powerpoint/2010/main" val="1843399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table displays the required details for Sold To addresses and Entity Numbers as well as the Ship To combinations for the various Entities.</a:t>
            </a:r>
          </a:p>
          <a:p>
            <a:pPr marL="171450" indent="-171450">
              <a:buFont typeface="Arial" panose="020B0604020202020204" pitchFamily="34" charset="0"/>
              <a:buChar char="•"/>
            </a:pPr>
            <a:r>
              <a:rPr lang="en-US" dirty="0"/>
              <a:t>The Harley-Davidson Thailand factory contains 3 separate entities, which can be viewed as separate “companies” (3047, 3048 and 3049)</a:t>
            </a:r>
          </a:p>
          <a:p>
            <a:pPr marL="0" indent="0">
              <a:buNone/>
            </a:pPr>
            <a:r>
              <a:rPr lang="en-US" sz="1200" kern="1200" dirty="0">
                <a:solidFill>
                  <a:schemeClr val="tx1"/>
                </a:solidFill>
                <a:latin typeface="+mn-lt"/>
                <a:ea typeface="+mn-ea"/>
                <a:cs typeface="+mn-cs"/>
              </a:rPr>
              <a:t>For Sold To /Consignee - </a:t>
            </a:r>
          </a:p>
          <a:p>
            <a:pPr marL="285750" indent="-285750">
              <a:buFont typeface="Arial" panose="020B0604020202020204" pitchFamily="34" charset="0"/>
              <a:buChar char="•"/>
            </a:pPr>
            <a:r>
              <a:rPr lang="en-US" sz="1200" kern="1200" dirty="0">
                <a:solidFill>
                  <a:schemeClr val="tx1"/>
                </a:solidFill>
                <a:latin typeface="+mn-lt"/>
                <a:ea typeface="+mn-ea"/>
                <a:cs typeface="+mn-cs"/>
              </a:rPr>
              <a:t>Each Entity has one Sold To address that may not be the same as the ship to location.</a:t>
            </a:r>
          </a:p>
          <a:p>
            <a:pPr marL="285750" indent="-285750">
              <a:buFont typeface="Arial" panose="020B0604020202020204" pitchFamily="34" charset="0"/>
              <a:buChar cha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exact</a:t>
            </a:r>
            <a:r>
              <a:rPr lang="en-US" sz="1200" kern="1200" dirty="0">
                <a:solidFill>
                  <a:schemeClr val="tx1"/>
                </a:solidFill>
                <a:latin typeface="+mn-lt"/>
                <a:ea typeface="+mn-ea"/>
                <a:cs typeface="+mn-cs"/>
              </a:rPr>
              <a:t> legal H-D Thailand company name, entity number, and Sold To address must be used on the commercial invoice, packing list, and payment invoice.  This information is maintained in Appendix A within the Electronic Commerce section of www.h-dsn.com.  </a:t>
            </a:r>
          </a:p>
          <a:p>
            <a:pPr marL="171450" indent="-171450">
              <a:buFont typeface="Arial" panose="020B0604020202020204" pitchFamily="34" charset="0"/>
              <a:buChar char="•"/>
            </a:pPr>
            <a:r>
              <a:rPr lang="en-US" sz="1200" kern="1200" dirty="0">
                <a:solidFill>
                  <a:schemeClr val="tx1"/>
                </a:solidFill>
                <a:latin typeface="+mn-lt"/>
                <a:ea typeface="+mn-ea"/>
                <a:cs typeface="+mn-cs"/>
              </a:rPr>
              <a:t>If suppliers use their own Commercial Invoice it must depict the exact Entity and Storage Location information as defined in Appendix 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As previously mentioned, the </a:t>
            </a:r>
            <a:r>
              <a:rPr lang="en-US" sz="1200" b="1" kern="1200" dirty="0">
                <a:solidFill>
                  <a:schemeClr val="tx1"/>
                </a:solidFill>
                <a:latin typeface="+mn-lt"/>
                <a:ea typeface="+mn-ea"/>
                <a:cs typeface="+mn-cs"/>
              </a:rPr>
              <a:t>Entity and Storage Location </a:t>
            </a:r>
            <a:r>
              <a:rPr lang="en-US" sz="1200" kern="1200" dirty="0">
                <a:solidFill>
                  <a:schemeClr val="tx1"/>
                </a:solidFill>
                <a:latin typeface="+mn-lt"/>
                <a:ea typeface="+mn-ea"/>
                <a:cs typeface="+mn-cs"/>
              </a:rPr>
              <a:t>must be noted within the Ship To / Deliver To section of the Commercial Invoice.  This has been a common error when Commercial Invoices are not created with the H-D Template so be sure to include the SLOC as well as the Entity or the Commercial Invoice will be non-compliant and require correction and re-submission. </a:t>
            </a:r>
          </a:p>
          <a:p>
            <a:pPr marL="285750" indent="-285750">
              <a:buFont typeface="Arial" panose="020B0604020202020204" pitchFamily="34" charset="0"/>
              <a:buChar char="•"/>
            </a:pP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 Ship To/Deliver To on the Commercial Invoice- </a:t>
            </a:r>
          </a:p>
          <a:p>
            <a:pPr marL="285750" indent="-285750">
              <a:buFont typeface="Arial" panose="020B0604020202020204" pitchFamily="34" charset="0"/>
              <a:buChar char="•"/>
            </a:pPr>
            <a:r>
              <a:rPr lang="en-US" sz="1200" kern="1200" dirty="0">
                <a:solidFill>
                  <a:schemeClr val="tx1"/>
                </a:solidFill>
                <a:latin typeface="+mn-lt"/>
                <a:ea typeface="+mn-ea"/>
                <a:cs typeface="+mn-cs"/>
              </a:rPr>
              <a:t>Each entity has more than one ship to address that may not be the same as the Sold To location.</a:t>
            </a:r>
          </a:p>
          <a:p>
            <a:pPr marL="285750" indent="-285750">
              <a:buFont typeface="Arial" panose="020B0604020202020204" pitchFamily="34" charset="0"/>
              <a:buChar char="•"/>
            </a:pP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exact </a:t>
            </a:r>
            <a:r>
              <a:rPr lang="en-US" sz="1200" kern="1200" dirty="0">
                <a:solidFill>
                  <a:schemeClr val="tx1"/>
                </a:solidFill>
                <a:latin typeface="+mn-lt"/>
                <a:ea typeface="+mn-ea"/>
                <a:cs typeface="+mn-cs"/>
              </a:rPr>
              <a:t>legal H-D Thailand company name, entity number, and address must be used on the commercial invoice, packing list, B10 master label and payment invoice.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Appendix A that is located on the Electronic Commerce Section of H-DSN can be referenced for the detailed Ship to Location information </a:t>
            </a:r>
          </a:p>
        </p:txBody>
      </p:sp>
      <p:sp>
        <p:nvSpPr>
          <p:cNvPr id="4" name="Slide Number Placeholder 3"/>
          <p:cNvSpPr>
            <a:spLocks noGrp="1"/>
          </p:cNvSpPr>
          <p:nvPr>
            <p:ph type="sldNum" sz="quarter" idx="5"/>
          </p:nvPr>
        </p:nvSpPr>
        <p:spPr/>
        <p:txBody>
          <a:bodyPr/>
          <a:lstStyle/>
          <a:p>
            <a:fld id="{04F21AA1-F186-4BC8-A9C6-7631F06D46E4}" type="slidenum">
              <a:rPr lang="en-US" smtClean="0"/>
              <a:t>17</a:t>
            </a:fld>
            <a:endParaRPr lang="en-US"/>
          </a:p>
        </p:txBody>
      </p:sp>
    </p:spTree>
    <p:extLst>
      <p:ext uri="{BB962C8B-B14F-4D97-AF65-F5344CB8AC3E}">
        <p14:creationId xmlns:p14="http://schemas.microsoft.com/office/powerpoint/2010/main" val="1043819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5 - Special Instructions is an optional field on the Commercial Invoice and therefore no entry is required</a:t>
            </a:r>
          </a:p>
          <a:p>
            <a:pPr marL="171450" indent="-171450">
              <a:buFont typeface="Arial" panose="020B0604020202020204" pitchFamily="34" charset="0"/>
              <a:buChar char="•"/>
            </a:pPr>
            <a:r>
              <a:rPr lang="en-US" dirty="0"/>
              <a:t>If needed, enter any special instructions for the Consignee / Broker or Pick up Agent </a:t>
            </a:r>
          </a:p>
          <a:p>
            <a:pPr marL="171450" indent="-171450">
              <a:buFont typeface="Arial" panose="020B0604020202020204" pitchFamily="34" charset="0"/>
              <a:buChar char="•"/>
            </a:pPr>
            <a:r>
              <a:rPr lang="en-US" dirty="0"/>
              <a:t>This field can also be used to further explain the configuration of a shipment.  For Example: 2 boxes on pallet #1 and 5 boxes on pallet #2.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18</a:t>
            </a:fld>
            <a:endParaRPr lang="en-US"/>
          </a:p>
        </p:txBody>
      </p:sp>
    </p:spTree>
    <p:extLst>
      <p:ext uri="{BB962C8B-B14F-4D97-AF65-F5344CB8AC3E}">
        <p14:creationId xmlns:p14="http://schemas.microsoft.com/office/powerpoint/2010/main" val="4001760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6: Dimensions – Enter the dimensions for the shipment in the following format:  Length x Width X Height (in inches) </a:t>
            </a:r>
          </a:p>
          <a:p>
            <a:pPr marL="342900" indent="-342900">
              <a:buFont typeface="Arial" panose="020B0604020202020204" pitchFamily="34" charset="0"/>
              <a:buChar char="•"/>
            </a:pPr>
            <a:r>
              <a:rPr lang="en-US" sz="1200" kern="1200" dirty="0">
                <a:solidFill>
                  <a:schemeClr val="tx1"/>
                </a:solidFill>
                <a:latin typeface="+mn-lt"/>
                <a:ea typeface="+mn-ea"/>
                <a:cs typeface="+mn-cs"/>
              </a:rPr>
              <a:t>If providing more than one container/pallet – these details can be noted in the Special Instructions section.  </a:t>
            </a:r>
          </a:p>
          <a:p>
            <a:pPr marL="342900" indent="-342900">
              <a:buFont typeface="Arial" panose="020B0604020202020204" pitchFamily="34" charset="0"/>
              <a:buChar char="•"/>
            </a:pPr>
            <a:r>
              <a:rPr lang="en-US" sz="1200" kern="1200" dirty="0">
                <a:solidFill>
                  <a:schemeClr val="tx1"/>
                </a:solidFill>
                <a:latin typeface="+mn-lt"/>
                <a:ea typeface="+mn-ea"/>
                <a:cs typeface="+mn-cs"/>
              </a:rPr>
              <a:t>For Example: </a:t>
            </a:r>
          </a:p>
          <a:p>
            <a:pPr marL="800100" lvl="1" indent="-342900">
              <a:buFont typeface="Arial" panose="020B0604020202020204" pitchFamily="34" charset="0"/>
              <a:buChar char="•"/>
            </a:pPr>
            <a:r>
              <a:rPr lang="en-US" sz="1200" kern="1200" dirty="0">
                <a:solidFill>
                  <a:schemeClr val="tx1"/>
                </a:solidFill>
                <a:latin typeface="+mn-lt"/>
                <a:ea typeface="+mn-ea"/>
                <a:cs typeface="+mn-cs"/>
              </a:rPr>
              <a:t>The dimensions field would contain: 48x45x36 </a:t>
            </a:r>
          </a:p>
          <a:p>
            <a:pPr marL="800100" lvl="1" indent="-342900">
              <a:buFont typeface="Arial" panose="020B0604020202020204" pitchFamily="34" charset="0"/>
              <a:buChar char="•"/>
            </a:pPr>
            <a:r>
              <a:rPr lang="en-US" sz="1200" kern="1200" dirty="0">
                <a:solidFill>
                  <a:schemeClr val="tx1"/>
                </a:solidFill>
                <a:latin typeface="+mn-lt"/>
                <a:ea typeface="+mn-ea"/>
                <a:cs typeface="+mn-cs"/>
              </a:rPr>
              <a:t>And the Special Instructions section would read: </a:t>
            </a:r>
          </a:p>
          <a:p>
            <a:pPr lvl="2"/>
            <a:r>
              <a:rPr lang="en-US" sz="1200" kern="1200" dirty="0">
                <a:solidFill>
                  <a:schemeClr val="tx1"/>
                </a:solidFill>
                <a:latin typeface="+mn-lt"/>
                <a:ea typeface="+mn-ea"/>
                <a:cs typeface="+mn-cs"/>
              </a:rPr>
              <a:t>4 cartons @ 12 x 8 x 4 and</a:t>
            </a:r>
          </a:p>
          <a:p>
            <a:pPr lvl="2"/>
            <a:r>
              <a:rPr lang="en-US" sz="1200" kern="1200" dirty="0">
                <a:solidFill>
                  <a:schemeClr val="tx1"/>
                </a:solidFill>
                <a:latin typeface="+mn-lt"/>
                <a:ea typeface="+mn-ea"/>
                <a:cs typeface="+mn-cs"/>
              </a:rPr>
              <a:t>2 pallets @ 48 x 45 x 36 (The largest is one of the pallets).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It is acceptable to combine multiple invoices on one skid/pallet.  They must be shipping to the same Entity/SLOC combination.   For example – all shipping to 3047 SLOC 001.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19</a:t>
            </a:fld>
            <a:endParaRPr lang="en-US"/>
          </a:p>
        </p:txBody>
      </p:sp>
    </p:spTree>
    <p:extLst>
      <p:ext uri="{BB962C8B-B14F-4D97-AF65-F5344CB8AC3E}">
        <p14:creationId xmlns:p14="http://schemas.microsoft.com/office/powerpoint/2010/main" val="376619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This training module will describe the importance of Supplier shipping compliance.  The overall process for documentation and physical shipments will be explained.  Specific requirements for shipping documentation are described in detail.  Tools and references for suppliers are noted along with what resources at Harley-Davidson can assist when help is needed by a supplier.  A knowledge check will be completed to ensure the materials are understood. </a:t>
            </a:r>
          </a:p>
          <a:p>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a:t>
            </a:fld>
            <a:endParaRPr lang="en-US"/>
          </a:p>
        </p:txBody>
      </p:sp>
    </p:spTree>
    <p:extLst>
      <p:ext uri="{BB962C8B-B14F-4D97-AF65-F5344CB8AC3E}">
        <p14:creationId xmlns:p14="http://schemas.microsoft.com/office/powerpoint/2010/main" val="28336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7: Federal Tax ID – Enter your unique nine-digit number assigned by the Internal Revenue Service.  </a:t>
            </a:r>
          </a:p>
          <a:p>
            <a:pPr marL="171450" indent="-171450">
              <a:buFont typeface="Arial" panose="020B0604020202020204" pitchFamily="34" charset="0"/>
              <a:buChar char="•"/>
            </a:pPr>
            <a:r>
              <a:rPr lang="en-US" dirty="0"/>
              <a:t>XX-XXXXXXX</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20</a:t>
            </a:fld>
            <a:endParaRPr lang="en-US"/>
          </a:p>
        </p:txBody>
      </p:sp>
    </p:spTree>
    <p:extLst>
      <p:ext uri="{BB962C8B-B14F-4D97-AF65-F5344CB8AC3E}">
        <p14:creationId xmlns:p14="http://schemas.microsoft.com/office/powerpoint/2010/main" val="2205452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8 is the Ship Via field.  This filed is pre-populated with DHL for US Suppliers.  This is the carrier that transports goods from the WCCC To Thailand.  The two fields below – the INCO Terms and the PLACE OF DELIVERY BY / ON CARRIER are also pre-populated and no updates are required when using the template.  </a:t>
            </a:r>
          </a:p>
          <a:p>
            <a:pPr marL="171450" indent="-171450">
              <a:buFont typeface="Arial" panose="020B0604020202020204" pitchFamily="34" charset="0"/>
              <a:buChar char="•"/>
            </a:pPr>
            <a:r>
              <a:rPr lang="en-US" dirty="0"/>
              <a:t>If suppliers use their own form, it must depict the exact information as provided in the template and must follow H-D expectations. These are described on the next slide. </a:t>
            </a:r>
          </a:p>
        </p:txBody>
      </p:sp>
      <p:sp>
        <p:nvSpPr>
          <p:cNvPr id="4" name="Slide Number Placeholder 3"/>
          <p:cNvSpPr>
            <a:spLocks noGrp="1"/>
          </p:cNvSpPr>
          <p:nvPr>
            <p:ph type="sldNum" sz="quarter" idx="5"/>
          </p:nvPr>
        </p:nvSpPr>
        <p:spPr/>
        <p:txBody>
          <a:bodyPr/>
          <a:lstStyle/>
          <a:p>
            <a:fld id="{04F21AA1-F186-4BC8-A9C6-7631F06D46E4}" type="slidenum">
              <a:rPr lang="en-US" smtClean="0"/>
              <a:t>21</a:t>
            </a:fld>
            <a:endParaRPr lang="en-US"/>
          </a:p>
        </p:txBody>
      </p:sp>
    </p:spTree>
    <p:extLst>
      <p:ext uri="{BB962C8B-B14F-4D97-AF65-F5344CB8AC3E}">
        <p14:creationId xmlns:p14="http://schemas.microsoft.com/office/powerpoint/2010/main" val="55513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Further information regarding Incoterms is provided.  The defaulted value applicable to  U.S. and International (except Thailand) Suppliers is FCA (Free Carrier) and included as part of the H-DSN  Commercial Invoice Template.   </a:t>
            </a:r>
          </a:p>
          <a:p>
            <a:pPr marL="171450" indent="-171450">
              <a:buFont typeface="Arial" panose="020B0604020202020204" pitchFamily="34" charset="0"/>
              <a:buChar char="•"/>
            </a:pPr>
            <a:r>
              <a:rPr lang="en-US" sz="1200" b="1" dirty="0">
                <a:latin typeface="+mn-lt"/>
              </a:rPr>
              <a:t>FCA or </a:t>
            </a:r>
            <a:r>
              <a:rPr lang="en-US" sz="1200" dirty="0">
                <a:latin typeface="+mn-lt"/>
              </a:rPr>
              <a:t>Free Carrier" means that the seller fulfills their obligation to deliver when they have handed over the goods, cleared for export, into the charge of the carrier named by the buyer, at the named place or point (This is typ</a:t>
            </a:r>
            <a:r>
              <a:rPr lang="en-US" sz="1050" dirty="0">
                <a:latin typeface="+mn-lt"/>
              </a:rPr>
              <a:t>ically the Supplier's Shipping Dock or Warehouse, but may be negotiated.)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All Suppliers w/ U.S. Ship-From Locations and All International (Non – US and Non- Thailand Suppliers are required to Quote and Comply with FCA 2010 Incoterms. </a:t>
            </a:r>
          </a:p>
          <a:p>
            <a:pPr marL="171450" indent="-171450">
              <a:buFont typeface="Arial" panose="020B0604020202020204" pitchFamily="34" charset="0"/>
              <a:buChar char="•"/>
            </a:pPr>
            <a:r>
              <a:rPr lang="en-US" sz="1200" b="1" dirty="0">
                <a:latin typeface="+mn-lt"/>
              </a:rPr>
              <a:t>DAP or </a:t>
            </a:r>
            <a:r>
              <a:rPr lang="en-US" sz="1200" dirty="0"/>
              <a:t>Delivered At Place" means that the seller fulfills their obligation to deliver</a:t>
            </a:r>
            <a:r>
              <a:rPr lang="en-US" sz="1200" dirty="0">
                <a:latin typeface="+mn-lt"/>
              </a:rPr>
              <a:t>, when the goods are placed at the disposal of the buyer, on the arriving means of transport ready for unloading, at the named place of destination (this </a:t>
            </a:r>
            <a:r>
              <a:rPr lang="en-US" sz="1050" dirty="0"/>
              <a:t>is the ‘H-D Thailand' (ultimate ship-to address to be confirmed by H-D Thailand Supply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All Thailand Local Suppliers (i.e. a</a:t>
            </a:r>
            <a:r>
              <a:rPr lang="en-US" sz="1200" dirty="0">
                <a:solidFill>
                  <a:schemeClr val="tx1"/>
                </a:solidFill>
                <a:latin typeface="DIN Condensed Bold"/>
              </a:rPr>
              <a:t>ll Thailand and cross-border land connected suppliers)</a:t>
            </a:r>
            <a:r>
              <a:rPr lang="en-US" dirty="0">
                <a:solidFill>
                  <a:schemeClr val="tx1"/>
                </a:solidFill>
              </a:rPr>
              <a:t> are required to quote and comply with DAP 2010 Incoterms.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22</a:t>
            </a:fld>
            <a:endParaRPr lang="en-US"/>
          </a:p>
        </p:txBody>
      </p:sp>
    </p:spTree>
    <p:extLst>
      <p:ext uri="{BB962C8B-B14F-4D97-AF65-F5344CB8AC3E}">
        <p14:creationId xmlns:p14="http://schemas.microsoft.com/office/powerpoint/2010/main" val="845514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Section 9. Inland Tracking Number – Enter the tracking number provided by the carrier.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example is a UPS Tracking Number.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23</a:t>
            </a:fld>
            <a:endParaRPr lang="en-US"/>
          </a:p>
        </p:txBody>
      </p:sp>
    </p:spTree>
    <p:extLst>
      <p:ext uri="{BB962C8B-B14F-4D97-AF65-F5344CB8AC3E}">
        <p14:creationId xmlns:p14="http://schemas.microsoft.com/office/powerpoint/2010/main" val="931177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10. Port of Discharge – This field requires a selection from the drop-down menu. </a:t>
            </a:r>
          </a:p>
          <a:p>
            <a:pPr marL="628650" lvl="1" indent="-171450">
              <a:buFont typeface="Arial" panose="020B0604020202020204" pitchFamily="34" charset="0"/>
              <a:buChar char="•"/>
            </a:pPr>
            <a:r>
              <a:rPr lang="en-US" dirty="0"/>
              <a:t>For Ocean shipments (sent via  the WCCC) select Ocean: Laem Chabang</a:t>
            </a:r>
          </a:p>
          <a:p>
            <a:pPr marL="628650" lvl="1" indent="-171450">
              <a:buFont typeface="Arial" panose="020B0604020202020204" pitchFamily="34" charset="0"/>
              <a:buChar char="•"/>
            </a:pPr>
            <a:r>
              <a:rPr lang="en-US" dirty="0"/>
              <a:t>For Air shipments – Select Air: Bangkok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Commercial Invoice must be for only one port of discharge – </a:t>
            </a:r>
            <a:r>
              <a:rPr lang="en-US" sz="1200" b="1" dirty="0"/>
              <a:t>Do not combine </a:t>
            </a:r>
            <a:r>
              <a:rPr lang="en-US" sz="1200" dirty="0"/>
              <a:t>both ocean and air shipments on the same Commercial Invoice.</a:t>
            </a:r>
            <a:endParaRPr lang="en-US" dirty="0"/>
          </a:p>
          <a:p>
            <a:pPr marL="171450" indent="-171450">
              <a:buFont typeface="Arial" panose="020B0604020202020204" pitchFamily="34" charset="0"/>
              <a:buChar char="•"/>
            </a:pPr>
            <a:r>
              <a:rPr lang="en-US" dirty="0"/>
              <a:t>If you are using your own Commercial Invoice, it must depict the </a:t>
            </a:r>
            <a:r>
              <a:rPr lang="en-US" b="1" dirty="0"/>
              <a:t>exact</a:t>
            </a:r>
            <a:r>
              <a:rPr lang="en-US" dirty="0"/>
              <a:t> Port of Discharge information as provided in the H-D Commercial Invoice template on H-DSN.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24</a:t>
            </a:fld>
            <a:endParaRPr lang="en-US"/>
          </a:p>
        </p:txBody>
      </p:sp>
    </p:spTree>
    <p:extLst>
      <p:ext uri="{BB962C8B-B14F-4D97-AF65-F5344CB8AC3E}">
        <p14:creationId xmlns:p14="http://schemas.microsoft.com/office/powerpoint/2010/main" val="1613225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11.  Total Packages:  For this entry – it will depend on how the shipment is packaged.</a:t>
            </a:r>
          </a:p>
          <a:p>
            <a:pPr marL="171450" indent="-171450">
              <a:buFont typeface="Arial" panose="020B0604020202020204" pitchFamily="34" charset="0"/>
              <a:buChar char="•"/>
            </a:pPr>
            <a:r>
              <a:rPr lang="en-US" dirty="0"/>
              <a:t>If supplier is sending one or multiple boxes on one Commercial Invoice as small parcel (not attached to any skid) – then Total Packages is the total number of (loose) boxes.   For example if 5 boxes are sent as small parcel the Total Packages is 5. </a:t>
            </a:r>
          </a:p>
          <a:p>
            <a:pPr marL="171450" indent="-171450">
              <a:buFont typeface="Arial" panose="020B0604020202020204" pitchFamily="34" charset="0"/>
              <a:buChar char="•"/>
            </a:pPr>
            <a:r>
              <a:rPr lang="en-US" dirty="0"/>
              <a:t>If supplier puts one or more boxes onto one or more skids and shrink wraps together – then the total packages represents the number of skids in the shipment.  If two skids were used to ship 12 boxes – the Total Packages is 2 Skids. </a:t>
            </a:r>
          </a:p>
          <a:p>
            <a:pPr marL="171450" indent="-171450">
              <a:buFont typeface="Arial" panose="020B0604020202020204" pitchFamily="34" charset="0"/>
              <a:buChar char="•"/>
            </a:pPr>
            <a:r>
              <a:rPr lang="en-US" sz="1200" kern="1200" dirty="0">
                <a:solidFill>
                  <a:schemeClr val="tx1"/>
                </a:solidFill>
                <a:latin typeface="+mn-lt"/>
                <a:ea typeface="+mn-ea"/>
                <a:cs typeface="+mn-cs"/>
              </a:rPr>
              <a:t>It is acceptable to combine multiple invoices on one skid/pallet when shipping to the same Entity/SLOC combination.  If combined on one skid/pallet the total packages on each Commercial Invoice = 1 skid / pallet.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25</a:t>
            </a:fld>
            <a:endParaRPr lang="en-US"/>
          </a:p>
        </p:txBody>
      </p:sp>
    </p:spTree>
    <p:extLst>
      <p:ext uri="{BB962C8B-B14F-4D97-AF65-F5344CB8AC3E}">
        <p14:creationId xmlns:p14="http://schemas.microsoft.com/office/powerpoint/2010/main" val="2778186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Section 12. Net Weight </a:t>
            </a:r>
            <a:r>
              <a:rPr lang="en-US" dirty="0"/>
              <a:t>– This is a calculated field – no manual entry is required when using the H-DSN CI template.  </a:t>
            </a:r>
          </a:p>
          <a:p>
            <a:pPr marL="171450" indent="-171450">
              <a:buFont typeface="Arial" panose="020B0604020202020204" pitchFamily="34" charset="0"/>
              <a:buChar char="•"/>
            </a:pPr>
            <a:r>
              <a:rPr lang="en-US" dirty="0"/>
              <a:t>The Net Weight will populate and update as items are added in the following Items Section (Summary of Goods).  This field will sum the net  weights of all items on the CI.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suppliers use their own Commercial Invoice it must accurately calculate the Net Weight of all items on the CI.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26</a:t>
            </a:fld>
            <a:endParaRPr lang="en-US"/>
          </a:p>
        </p:txBody>
      </p:sp>
    </p:spTree>
    <p:extLst>
      <p:ext uri="{BB962C8B-B14F-4D97-AF65-F5344CB8AC3E}">
        <p14:creationId xmlns:p14="http://schemas.microsoft.com/office/powerpoint/2010/main" val="285652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next section to be completed in the Commercial Invoice is the Summary of Goods Section.</a:t>
            </a:r>
          </a:p>
          <a:p>
            <a:pPr marL="171450" indent="-171450">
              <a:buFont typeface="Arial" panose="020B0604020202020204" pitchFamily="34" charset="0"/>
              <a:buChar char="•"/>
            </a:pPr>
            <a:r>
              <a:rPr lang="en-US" b="1" dirty="0"/>
              <a:t>It is critical </a:t>
            </a:r>
            <a:r>
              <a:rPr lang="en-US" dirty="0"/>
              <a:t>that the items listed exactly match the items as listed on the Advance Ship Notice submitted line for line.   The suggested best practice for suppliers is to create their ASN first and then utilize the information on the ASN to populate the Commercial Invoice. </a:t>
            </a:r>
          </a:p>
          <a:p>
            <a:pPr marL="171450" indent="-171450">
              <a:buFont typeface="Arial" panose="020B0604020202020204" pitchFamily="34" charset="0"/>
              <a:buChar char="•"/>
            </a:pPr>
            <a:r>
              <a:rPr lang="en-US" dirty="0"/>
              <a:t>Note that that the standard CI template provides space for up to 101 items to be entered within the Summary of Goods section.  If you require a template to support more than 101 items please contact the logistics team at </a:t>
            </a:r>
            <a:r>
              <a:rPr lang="en-US" b="1" u="none" dirty="0"/>
              <a:t>amelogistics@harley-davidson.com </a:t>
            </a:r>
            <a:r>
              <a:rPr lang="en-US" b="0" u="none" dirty="0"/>
              <a:t>for assistance.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27</a:t>
            </a:fld>
            <a:endParaRPr lang="en-US"/>
          </a:p>
        </p:txBody>
      </p:sp>
    </p:spTree>
    <p:extLst>
      <p:ext uri="{BB962C8B-B14F-4D97-AF65-F5344CB8AC3E}">
        <p14:creationId xmlns:p14="http://schemas.microsoft.com/office/powerpoint/2010/main" val="374435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Section 13.  Part Number </a:t>
            </a:r>
            <a:r>
              <a:rPr lang="en-US" dirty="0"/>
              <a:t>– Enter the identifying part or item number related to each piece. This must be a valid Harley-Davidson part number.  This information is provided on the Schedule Agreement received via H-DSN Order Management or EDI.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28</a:t>
            </a:fld>
            <a:endParaRPr lang="en-US"/>
          </a:p>
        </p:txBody>
      </p:sp>
    </p:spTree>
    <p:extLst>
      <p:ext uri="{BB962C8B-B14F-4D97-AF65-F5344CB8AC3E}">
        <p14:creationId xmlns:p14="http://schemas.microsoft.com/office/powerpoint/2010/main" val="4085971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Section 14. Description: </a:t>
            </a:r>
            <a:r>
              <a:rPr lang="en-US" dirty="0"/>
              <a:t>Enter the word description of the part or item.</a:t>
            </a:r>
          </a:p>
          <a:p>
            <a:pPr marL="171450" indent="-171450">
              <a:buFont typeface="Arial" panose="020B0604020202020204" pitchFamily="34" charset="0"/>
              <a:buChar char="•"/>
            </a:pPr>
            <a:r>
              <a:rPr lang="en-US" dirty="0"/>
              <a:t>The description should</a:t>
            </a:r>
            <a:r>
              <a:rPr lang="en-US" b="1" dirty="0"/>
              <a:t> not </a:t>
            </a:r>
            <a:r>
              <a:rPr lang="en-US" dirty="0"/>
              <a:t>include the part number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29</a:t>
            </a:fld>
            <a:endParaRPr lang="en-US"/>
          </a:p>
        </p:txBody>
      </p:sp>
    </p:spTree>
    <p:extLst>
      <p:ext uri="{BB962C8B-B14F-4D97-AF65-F5344CB8AC3E}">
        <p14:creationId xmlns:p14="http://schemas.microsoft.com/office/powerpoint/2010/main" val="422599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a brief review of the importance of shipping compliance for HD suppliers to Thailand. </a:t>
            </a:r>
          </a:p>
        </p:txBody>
      </p:sp>
      <p:sp>
        <p:nvSpPr>
          <p:cNvPr id="4" name="Slide Number Placeholder 3"/>
          <p:cNvSpPr>
            <a:spLocks noGrp="1"/>
          </p:cNvSpPr>
          <p:nvPr>
            <p:ph type="sldNum" sz="quarter" idx="5"/>
          </p:nvPr>
        </p:nvSpPr>
        <p:spPr/>
        <p:txBody>
          <a:bodyPr/>
          <a:lstStyle/>
          <a:p>
            <a:fld id="{04F21AA1-F186-4BC8-A9C6-7631F06D46E4}" type="slidenum">
              <a:rPr lang="en-US" smtClean="0"/>
              <a:t>3</a:t>
            </a:fld>
            <a:endParaRPr lang="en-US"/>
          </a:p>
        </p:txBody>
      </p:sp>
    </p:spTree>
    <p:extLst>
      <p:ext uri="{BB962C8B-B14F-4D97-AF65-F5344CB8AC3E}">
        <p14:creationId xmlns:p14="http://schemas.microsoft.com/office/powerpoint/2010/main" val="1514547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Section 15. Unit Cost: </a:t>
            </a:r>
            <a:r>
              <a:rPr lang="en-US" dirty="0"/>
              <a:t>Enter the unit cost for the item.</a:t>
            </a:r>
          </a:p>
          <a:p>
            <a:pPr marL="171450" indent="-171450">
              <a:buFont typeface="Arial" panose="020B0604020202020204" pitchFamily="34" charset="0"/>
              <a:buChar char="•"/>
            </a:pPr>
            <a:r>
              <a:rPr lang="en-US" sz="1200" kern="1200" dirty="0">
                <a:solidFill>
                  <a:schemeClr val="tx1"/>
                </a:solidFill>
                <a:latin typeface="+mn-lt"/>
                <a:ea typeface="+mn-ea"/>
                <a:cs typeface="+mn-cs"/>
              </a:rPr>
              <a:t>This cost is the negotiated price for a defined number of pieces as outlined in the H-D Purchasing Document (SAP Contract or Purchase Order).  Some parts are priced for 1 piece (per each) and some parts are priced for a larger quantity (example price per 100 pieces).</a:t>
            </a:r>
          </a:p>
          <a:p>
            <a:pPr marL="628650" lvl="1" indent="-171450">
              <a:buFont typeface="Arial" panose="020B0604020202020204" pitchFamily="34" charset="0"/>
              <a:buChar char="•"/>
            </a:pPr>
            <a:r>
              <a:rPr lang="en-US" sz="1200" kern="1200" dirty="0">
                <a:solidFill>
                  <a:schemeClr val="tx1"/>
                </a:solidFill>
                <a:latin typeface="+mn-lt"/>
                <a:ea typeface="+mn-ea"/>
                <a:cs typeface="+mn-cs"/>
              </a:rPr>
              <a:t>Example: A part has a price of $5.00 each  – the ordered and shipped quantity is 1, the Unit cost = $5.00</a:t>
            </a:r>
          </a:p>
          <a:p>
            <a:pPr marL="171450" indent="-171450">
              <a:buFont typeface="Arial" panose="020B0604020202020204" pitchFamily="34" charset="0"/>
              <a:buChar char="•"/>
            </a:pPr>
            <a:r>
              <a:rPr lang="en-US" sz="1200" kern="1200" dirty="0">
                <a:solidFill>
                  <a:schemeClr val="tx1"/>
                </a:solidFill>
                <a:latin typeface="+mn-lt"/>
                <a:ea typeface="+mn-ea"/>
                <a:cs typeface="+mn-cs"/>
              </a:rPr>
              <a:t>This unit cost must match the corresponding H-D purchasing document (Contract or Purchase Order) .</a:t>
            </a:r>
          </a:p>
          <a:p>
            <a:pPr marL="171450" indent="-171450">
              <a:buFont typeface="Arial" panose="020B0604020202020204" pitchFamily="34" charset="0"/>
              <a:buChar char="•"/>
            </a:pPr>
            <a:r>
              <a:rPr lang="en-US" sz="1200" b="1" kern="1200" dirty="0">
                <a:solidFill>
                  <a:schemeClr val="tx1"/>
                </a:solidFill>
                <a:latin typeface="+mn-lt"/>
                <a:ea typeface="+mn-ea"/>
                <a:cs typeface="+mn-cs"/>
              </a:rPr>
              <a:t>The entry must be for No more than 2 decimals</a:t>
            </a:r>
            <a:r>
              <a:rPr lang="en-US" sz="1200" kern="1200" dirty="0">
                <a:solidFill>
                  <a:schemeClr val="tx1"/>
                </a:solidFill>
                <a:latin typeface="+mn-lt"/>
                <a:ea typeface="+mn-ea"/>
                <a:cs typeface="+mn-cs"/>
              </a:rPr>
              <a:t> (if required, round up to 2 decimals)</a:t>
            </a:r>
          </a:p>
          <a:p>
            <a:pPr marL="171450" indent="-171450">
              <a:buFont typeface="Arial" panose="020B0604020202020204" pitchFamily="34" charset="0"/>
              <a:buChar char="•"/>
            </a:pPr>
            <a:r>
              <a:rPr lang="en-US" sz="1200" kern="1200" dirty="0">
                <a:solidFill>
                  <a:schemeClr val="tx1"/>
                </a:solidFill>
                <a:latin typeface="+mn-lt"/>
                <a:ea typeface="+mn-ea"/>
                <a:cs typeface="+mn-cs"/>
              </a:rPr>
              <a:t>Note that the standard template is for unit costs in US Dollars (USD).  If you require a template for a currency other than USD please contact the logistics team at amelogistics@harley-davidson.com for assistance.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30</a:t>
            </a:fld>
            <a:endParaRPr lang="en-US"/>
          </a:p>
        </p:txBody>
      </p:sp>
    </p:spTree>
    <p:extLst>
      <p:ext uri="{BB962C8B-B14F-4D97-AF65-F5344CB8AC3E}">
        <p14:creationId xmlns:p14="http://schemas.microsoft.com/office/powerpoint/2010/main" val="3300708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Section 16.  HTS Code:  </a:t>
            </a:r>
            <a:r>
              <a:rPr lang="en-US" dirty="0"/>
              <a:t>Enter the U.S. Harmonized Tariff Code for the material.</a:t>
            </a:r>
          </a:p>
          <a:p>
            <a:pPr marL="171450" indent="-171450">
              <a:buFont typeface="Arial" panose="020B0604020202020204" pitchFamily="34" charset="0"/>
              <a:buChar char="•"/>
            </a:pPr>
            <a:r>
              <a:rPr lang="en-US" dirty="0"/>
              <a:t>This 10-digit code is used to file for export clearance. The format for this code is:  4 digits, dot (period), two digits, dot (period), 4 digits</a:t>
            </a:r>
          </a:p>
          <a:p>
            <a:pPr>
              <a:buFont typeface="Wingdings" panose="05000000000000000000" pitchFamily="2" charset="2"/>
              <a:buChar char="§"/>
            </a:pPr>
            <a:r>
              <a:rPr lang="en-US" dirty="0"/>
              <a:t>HTS codes should be provided to you by H-D. HTS codes are provided by H-D. Contact </a:t>
            </a:r>
            <a:r>
              <a:rPr lang="en-US" dirty="0">
                <a:hlinkClick r:id="rId3"/>
              </a:rPr>
              <a:t>amelogistics@harley-davidson.com</a:t>
            </a:r>
            <a:endParaRPr lang="en-US" dirty="0"/>
          </a:p>
          <a:p>
            <a:pPr marL="171450" indent="-171450">
              <a:buFont typeface="Arial" panose="020B0604020202020204" pitchFamily="34" charset="0"/>
              <a:buChar char="•"/>
            </a:pPr>
            <a:r>
              <a:rPr lang="en-US" dirty="0"/>
              <a:t>A few HTS Code Examples include:  8421.23.0000 and 9029.20.4080</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31</a:t>
            </a:fld>
            <a:endParaRPr lang="en-US"/>
          </a:p>
        </p:txBody>
      </p:sp>
    </p:spTree>
    <p:extLst>
      <p:ext uri="{BB962C8B-B14F-4D97-AF65-F5344CB8AC3E}">
        <p14:creationId xmlns:p14="http://schemas.microsoft.com/office/powerpoint/2010/main" val="29499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1" dirty="0"/>
              <a:t>Section 17. Quantity</a:t>
            </a:r>
            <a:r>
              <a:rPr lang="en-US" dirty="0"/>
              <a:t>- Enter the quantity for the item entered on that line. </a:t>
            </a:r>
          </a:p>
          <a:p>
            <a:pPr marL="285750" indent="-285750">
              <a:buFont typeface="Arial" panose="020B0604020202020204" pitchFamily="34" charset="0"/>
              <a:buChar char="•"/>
            </a:pPr>
            <a:r>
              <a:rPr lang="en-US" dirty="0"/>
              <a:t>The Quantity (Qty) should be the number of “Units” - the defined number of pieces as outlined in the H-D Purchasing Document (SAP Contract or Purchase Order).  </a:t>
            </a:r>
          </a:p>
          <a:p>
            <a:pPr marL="816102" lvl="1" indent="-285750"/>
            <a:r>
              <a:rPr lang="en-US" dirty="0"/>
              <a:t>Some parts have unit of 1 piece (1 unit = 1 piece.   This corresponds to the pricing as defined under Unit Cost. </a:t>
            </a:r>
          </a:p>
          <a:p>
            <a:pPr marL="816102" lvl="1" indent="-285750"/>
            <a:r>
              <a:rPr lang="en-US" dirty="0"/>
              <a:t>Some parts such as hardware will have a unit that represents a larger quantity (ex. 1 unit = 100 pieces). Note also that this corresponds to the pricing as defined in the Unit cost section. </a:t>
            </a:r>
          </a:p>
          <a:p>
            <a:pPr marL="285750" indent="-285750">
              <a:buFont typeface="Arial" panose="020B0604020202020204" pitchFamily="34" charset="0"/>
              <a:buChar char="•"/>
            </a:pPr>
            <a:r>
              <a:rPr lang="en-US" dirty="0"/>
              <a:t>The line quantity must match the line quantity in the ASN</a:t>
            </a:r>
          </a:p>
          <a:p>
            <a:pPr marL="285750" indent="-285750">
              <a:buFont typeface="Arial" panose="020B0604020202020204" pitchFamily="34" charset="0"/>
              <a:buChar char="•"/>
            </a:pPr>
            <a:r>
              <a:rPr lang="en-US" b="1" dirty="0"/>
              <a:t>It is critical that the two documents match</a:t>
            </a:r>
            <a:r>
              <a:rPr lang="en-US" dirty="0"/>
              <a:t>.  For example – if within the ASN – there are 4 entries of the same part number – the same 4 entries must be listed as 4 items on the Commercial Invoice (consolidating quantities is not acceptable).  Please be aware that this is a common error and will result in a rejected Commercial Invoice.  </a:t>
            </a:r>
          </a:p>
        </p:txBody>
      </p:sp>
      <p:sp>
        <p:nvSpPr>
          <p:cNvPr id="4" name="Slide Number Placeholder 3"/>
          <p:cNvSpPr>
            <a:spLocks noGrp="1"/>
          </p:cNvSpPr>
          <p:nvPr>
            <p:ph type="sldNum" sz="quarter" idx="5"/>
          </p:nvPr>
        </p:nvSpPr>
        <p:spPr/>
        <p:txBody>
          <a:bodyPr/>
          <a:lstStyle/>
          <a:p>
            <a:fld id="{04F21AA1-F186-4BC8-A9C6-7631F06D46E4}" type="slidenum">
              <a:rPr lang="en-US" smtClean="0"/>
              <a:t>32</a:t>
            </a:fld>
            <a:endParaRPr lang="en-US"/>
          </a:p>
        </p:txBody>
      </p:sp>
    </p:spTree>
    <p:extLst>
      <p:ext uri="{BB962C8B-B14F-4D97-AF65-F5344CB8AC3E}">
        <p14:creationId xmlns:p14="http://schemas.microsoft.com/office/powerpoint/2010/main" val="2191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4048" lvl="0" indent="-384048" defTabSz="914400">
              <a:lnSpc>
                <a:spcPct val="94000"/>
              </a:lnSpc>
              <a:spcBef>
                <a:spcPts val="1000"/>
              </a:spcBef>
              <a:spcAft>
                <a:spcPts val="200"/>
              </a:spcAft>
              <a:buFont typeface="Franklin Gothic Book" panose="020B0503020102020204" pitchFamily="34" charset="0"/>
              <a:buChar char="■"/>
            </a:pPr>
            <a:r>
              <a:rPr lang="en-US" dirty="0"/>
              <a:t>Thailand customs </a:t>
            </a:r>
            <a:r>
              <a:rPr lang="en-US" dirty="0">
                <a:solidFill>
                  <a:schemeClr val="tx2"/>
                </a:solidFill>
              </a:rPr>
              <a:t>requires that the </a:t>
            </a:r>
            <a:r>
              <a:rPr lang="en-US" b="1" dirty="0">
                <a:solidFill>
                  <a:schemeClr val="tx2"/>
                </a:solidFill>
              </a:rPr>
              <a:t>ASN</a:t>
            </a:r>
            <a:r>
              <a:rPr lang="en-US" dirty="0">
                <a:solidFill>
                  <a:schemeClr val="tx2"/>
                </a:solidFill>
              </a:rPr>
              <a:t> and </a:t>
            </a:r>
            <a:r>
              <a:rPr lang="en-US" b="1" dirty="0">
                <a:solidFill>
                  <a:schemeClr val="tx2"/>
                </a:solidFill>
              </a:rPr>
              <a:t>Commercial Invoice </a:t>
            </a:r>
            <a:r>
              <a:rPr lang="en-US" dirty="0">
                <a:solidFill>
                  <a:schemeClr val="tx2"/>
                </a:solidFill>
              </a:rPr>
              <a:t>item details are exactly aligned</a:t>
            </a:r>
          </a:p>
          <a:p>
            <a:pPr marL="384048" lvl="1" indent="-384048" defTabSz="914400">
              <a:lnSpc>
                <a:spcPct val="94000"/>
              </a:lnSpc>
              <a:spcBef>
                <a:spcPts val="1000"/>
              </a:spcBef>
              <a:spcAft>
                <a:spcPts val="200"/>
              </a:spcAft>
              <a:buFont typeface="Franklin Gothic Book" panose="020B0503020102020204" pitchFamily="34" charset="0"/>
              <a:buChar char="■"/>
            </a:pPr>
            <a:r>
              <a:rPr lang="en-US" dirty="0">
                <a:solidFill>
                  <a:schemeClr val="tx2"/>
                </a:solidFill>
              </a:rPr>
              <a:t>Line item count must be the same on both documents. </a:t>
            </a:r>
          </a:p>
          <a:p>
            <a:pPr marL="384048" lvl="1" indent="-384048" defTabSz="914400">
              <a:lnSpc>
                <a:spcPct val="94000"/>
              </a:lnSpc>
              <a:spcBef>
                <a:spcPts val="1000"/>
              </a:spcBef>
              <a:spcAft>
                <a:spcPts val="200"/>
              </a:spcAft>
              <a:buFont typeface="Franklin Gothic Book" panose="020B0503020102020204" pitchFamily="34" charset="0"/>
              <a:buChar char="■"/>
            </a:pPr>
            <a:r>
              <a:rPr lang="en-US" dirty="0">
                <a:solidFill>
                  <a:schemeClr val="tx2"/>
                </a:solidFill>
              </a:rPr>
              <a:t>For example: If the same part is listed 4 times in the ASN, then it must also be listed 4 times in the Commercial Invoice. </a:t>
            </a:r>
            <a:endParaRPr lang="en-US" sz="1600" dirty="0">
              <a:solidFill>
                <a:prstClr val="black"/>
              </a:solidFill>
              <a:cs typeface="Calibri"/>
            </a:endParaRPr>
          </a:p>
          <a:p>
            <a:pPr marL="384048" lvl="1" indent="-384048" defTabSz="914400">
              <a:lnSpc>
                <a:spcPct val="94000"/>
              </a:lnSpc>
              <a:spcBef>
                <a:spcPts val="1000"/>
              </a:spcBef>
              <a:spcAft>
                <a:spcPts val="200"/>
              </a:spcAft>
              <a:buFont typeface="Franklin Gothic Book" panose="020B0503020102020204" pitchFamily="34" charset="0"/>
              <a:buChar char="■"/>
            </a:pPr>
            <a:r>
              <a:rPr lang="en-US" dirty="0"/>
              <a:t>Improper alignment of ASN and Commercial Invoice will result in a non-compliant shipment and supplier could be financially penalized. </a:t>
            </a:r>
          </a:p>
          <a:p>
            <a:pPr marL="0" lvl="0" indent="0">
              <a:lnSpc>
                <a:spcPct val="114000"/>
              </a:lnSpc>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33</a:t>
            </a:fld>
            <a:endParaRPr lang="en-US"/>
          </a:p>
        </p:txBody>
      </p:sp>
    </p:spTree>
    <p:extLst>
      <p:ext uri="{BB962C8B-B14F-4D97-AF65-F5344CB8AC3E}">
        <p14:creationId xmlns:p14="http://schemas.microsoft.com/office/powerpoint/2010/main" val="2809824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Section 18. Country of Origin (C/O).  </a:t>
            </a:r>
            <a:r>
              <a:rPr lang="en-US" b="0" dirty="0"/>
              <a:t>In this field you will enter </a:t>
            </a:r>
            <a:r>
              <a:rPr lang="en-US" dirty="0"/>
              <a:t>the two letter country code where the item was made. </a:t>
            </a:r>
          </a:p>
          <a:p>
            <a:pPr marL="171450" indent="-171450">
              <a:buFont typeface="Arial" panose="020B0604020202020204" pitchFamily="34" charset="0"/>
              <a:buChar char="•"/>
            </a:pPr>
            <a:r>
              <a:rPr lang="en-US" dirty="0"/>
              <a:t>Several examples include CA (for Canada) and IT (for Italy).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34</a:t>
            </a:fld>
            <a:endParaRPr lang="en-US"/>
          </a:p>
        </p:txBody>
      </p:sp>
    </p:spTree>
    <p:extLst>
      <p:ext uri="{BB962C8B-B14F-4D97-AF65-F5344CB8AC3E}">
        <p14:creationId xmlns:p14="http://schemas.microsoft.com/office/powerpoint/2010/main" val="561870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Section 19. Net Weight </a:t>
            </a:r>
            <a:r>
              <a:rPr lang="en-US" dirty="0"/>
              <a:t>– Enter the Net Weight of the item. This is the weight of the line item without packaging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important to note that this is not the weight of one individual part unless the line entry is for only 1 part.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examples to help explain the Net Weight. </a:t>
            </a:r>
          </a:p>
          <a:p>
            <a:pPr lvl="1"/>
            <a:r>
              <a:rPr lang="en-US" dirty="0"/>
              <a:t>Example 1) Quantity is 3 parts  and individual part weight is 5.0 lbs. (without packaging) enter the Net Weight of 3 x 5 = 15 lbs.   </a:t>
            </a:r>
          </a:p>
          <a:p>
            <a:pPr lvl="1"/>
            <a:r>
              <a:rPr lang="en-US" dirty="0"/>
              <a:t>Example 2) Quantity is 25 parts and each part has a weight of 2 lbs.(without packaging) enter the Net Weight = 50 lbs. </a:t>
            </a:r>
          </a:p>
          <a:p>
            <a:pPr lvl="1"/>
            <a:r>
              <a:rPr lang="en-US" dirty="0"/>
              <a:t>Example 3) Quantity is 1 part and the part weighs 8 </a:t>
            </a:r>
            <a:r>
              <a:rPr lang="en-US" dirty="0" err="1"/>
              <a:t>lbs</a:t>
            </a:r>
            <a:r>
              <a:rPr lang="en-US" dirty="0"/>
              <a:t> (without packaging) enter Net Weight = 8 lbs. </a:t>
            </a:r>
          </a:p>
          <a:p>
            <a:r>
              <a:rPr lang="en-US" dirty="0"/>
              <a:t>Remember that the Net Weight </a:t>
            </a:r>
            <a:r>
              <a:rPr lang="en-US" dirty="0" err="1"/>
              <a:t>weight</a:t>
            </a:r>
            <a:r>
              <a:rPr lang="en-US" dirty="0"/>
              <a:t> of the line entry without packaging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35</a:t>
            </a:fld>
            <a:endParaRPr lang="en-US"/>
          </a:p>
        </p:txBody>
      </p:sp>
    </p:spTree>
    <p:extLst>
      <p:ext uri="{BB962C8B-B14F-4D97-AF65-F5344CB8AC3E}">
        <p14:creationId xmlns:p14="http://schemas.microsoft.com/office/powerpoint/2010/main" val="1560536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t>Section 20. Total - </a:t>
            </a:r>
            <a:r>
              <a:rPr lang="en-US" sz="1200" dirty="0"/>
              <a:t>This line item total value is a calculated field – no manual entry is required when using the H-DSN CI template. This field is limited to 2 decimals. </a:t>
            </a:r>
          </a:p>
          <a:p>
            <a:pPr marL="171450" indent="-171450">
              <a:buFont typeface="Arial" panose="020B0604020202020204" pitchFamily="34" charset="0"/>
              <a:buChar char="•"/>
            </a:pPr>
            <a:r>
              <a:rPr lang="en-US" sz="1200" dirty="0"/>
              <a:t>This field is calculated from the unit cost multiplied by the quantity at the line level.</a:t>
            </a:r>
          </a:p>
          <a:p>
            <a:pPr marL="171450" indent="-171450">
              <a:buFont typeface="Arial" panose="020B0604020202020204" pitchFamily="34" charset="0"/>
              <a:buChar char="•"/>
            </a:pPr>
            <a:r>
              <a:rPr lang="en-US" sz="1200" dirty="0"/>
              <a:t>If suppliers use their own Commercial Invoice it must match the line item total value as defined in the HDSN CI Template.  Field is calculated from the unit cost multiplied by the quantity (for the line) and entered as a 2-decimal value.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36</a:t>
            </a:fld>
            <a:endParaRPr lang="en-US"/>
          </a:p>
        </p:txBody>
      </p:sp>
    </p:spTree>
    <p:extLst>
      <p:ext uri="{BB962C8B-B14F-4D97-AF65-F5344CB8AC3E}">
        <p14:creationId xmlns:p14="http://schemas.microsoft.com/office/powerpoint/2010/main" val="647863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lnSpc>
                <a:spcPct val="114000"/>
              </a:lnSpc>
              <a:buFont typeface="Arial" panose="020B0604020202020204" pitchFamily="34" charset="0"/>
              <a:buChar char="•"/>
            </a:pPr>
            <a:r>
              <a:rPr lang="en-US" b="1" dirty="0"/>
              <a:t>Section 21. INVOICE TOTAL - </a:t>
            </a:r>
            <a:r>
              <a:rPr lang="en-US" sz="1200" dirty="0"/>
              <a:t>This is a calculated field – no manual entry is required when using the H-DSN CI template.  </a:t>
            </a:r>
          </a:p>
          <a:p>
            <a:pPr marL="171450" indent="-171450">
              <a:lnSpc>
                <a:spcPct val="114000"/>
              </a:lnSpc>
              <a:buFont typeface="Arial" panose="020B0604020202020204" pitchFamily="34" charset="0"/>
              <a:buChar char="•"/>
            </a:pPr>
            <a:r>
              <a:rPr lang="en-US" sz="1200" dirty="0"/>
              <a:t>The Invoice Total is the sum of the Line Item Total Values.  The currency must be the same as the unit price currency.</a:t>
            </a:r>
          </a:p>
          <a:p>
            <a:pPr marL="171450" indent="-171450">
              <a:lnSpc>
                <a:spcPct val="114000"/>
              </a:lnSpc>
              <a:buFont typeface="Arial" panose="020B0604020202020204" pitchFamily="34" charset="0"/>
              <a:buChar char="•"/>
            </a:pPr>
            <a:r>
              <a:rPr lang="en-US" sz="1200" dirty="0"/>
              <a:t>The Invoice Total will populate and update as items are added in the within the Summary of Goods section. This field will sum the Total line item values for all items on the CI.</a:t>
            </a:r>
          </a:p>
          <a:p>
            <a:pPr marL="171450" indent="-171450">
              <a:lnSpc>
                <a:spcPct val="114000"/>
              </a:lnSpc>
              <a:buFont typeface="Arial" panose="020B0604020202020204" pitchFamily="34" charset="0"/>
              <a:buChar char="•"/>
            </a:pPr>
            <a:r>
              <a:rPr lang="en-US" sz="1200" dirty="0"/>
              <a:t>If suppliers use their own Commercial Invoice it must match the Invoice Total reflecting the summation of the Values of all lines on the Commercial Invoice rounded to 2 decimals. The currency must be the same as the unit price currency.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37</a:t>
            </a:fld>
            <a:endParaRPr lang="en-US"/>
          </a:p>
        </p:txBody>
      </p:sp>
    </p:spTree>
    <p:extLst>
      <p:ext uri="{BB962C8B-B14F-4D97-AF65-F5344CB8AC3E}">
        <p14:creationId xmlns:p14="http://schemas.microsoft.com/office/powerpoint/2010/main" val="505190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For US Suppliers Only - In the Footer section </a:t>
            </a:r>
            <a:r>
              <a:rPr lang="en-US" dirty="0"/>
              <a:t>of the Commercial Invoice there are several Statements required as part of Customs Export Administration Regulations - the EAR 99 and the NLR statements.</a:t>
            </a:r>
          </a:p>
          <a:p>
            <a:pPr marL="171450" indent="-171450">
              <a:buFont typeface="Arial" panose="020B0604020202020204" pitchFamily="34" charset="0"/>
              <a:buChar char="•"/>
            </a:pPr>
            <a:r>
              <a:rPr lang="en-US" dirty="0"/>
              <a:t>If supplier is using the standard HDSN CI Template – the statements are included, and no action is required.</a:t>
            </a:r>
          </a:p>
          <a:p>
            <a:pPr marL="171450" indent="-171450">
              <a:buFont typeface="Arial" panose="020B0604020202020204" pitchFamily="34" charset="0"/>
              <a:buChar char="•"/>
            </a:pPr>
            <a:r>
              <a:rPr lang="en-US" dirty="0"/>
              <a:t>If suppliers are using their own Commercial Invoice then the EAR99 and NLR statements must be added to all H-D Thailand Commercial Invoices.  </a:t>
            </a:r>
          </a:p>
        </p:txBody>
      </p:sp>
      <p:sp>
        <p:nvSpPr>
          <p:cNvPr id="4" name="Slide Number Placeholder 3"/>
          <p:cNvSpPr>
            <a:spLocks noGrp="1"/>
          </p:cNvSpPr>
          <p:nvPr>
            <p:ph type="sldNum" sz="quarter" idx="5"/>
          </p:nvPr>
        </p:nvSpPr>
        <p:spPr/>
        <p:txBody>
          <a:bodyPr/>
          <a:lstStyle/>
          <a:p>
            <a:fld id="{04F21AA1-F186-4BC8-A9C6-7631F06D46E4}" type="slidenum">
              <a:rPr lang="en-US" smtClean="0"/>
              <a:t>38</a:t>
            </a:fld>
            <a:endParaRPr lang="en-US"/>
          </a:p>
        </p:txBody>
      </p:sp>
    </p:spTree>
    <p:extLst>
      <p:ext uri="{BB962C8B-B14F-4D97-AF65-F5344CB8AC3E}">
        <p14:creationId xmlns:p14="http://schemas.microsoft.com/office/powerpoint/2010/main" val="3114185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Section 22: </a:t>
            </a:r>
            <a:r>
              <a:rPr lang="en-US" b="1" dirty="0"/>
              <a:t>Contact </a:t>
            </a:r>
            <a:r>
              <a:rPr lang="en-US" dirty="0"/>
              <a:t>– Enter the contact name of the individual creating the Commercial Invoice.  First and last name to be entered. </a:t>
            </a:r>
          </a:p>
        </p:txBody>
      </p:sp>
      <p:sp>
        <p:nvSpPr>
          <p:cNvPr id="4" name="Slide Number Placeholder 3"/>
          <p:cNvSpPr>
            <a:spLocks noGrp="1"/>
          </p:cNvSpPr>
          <p:nvPr>
            <p:ph type="sldNum" sz="quarter" idx="5"/>
          </p:nvPr>
        </p:nvSpPr>
        <p:spPr/>
        <p:txBody>
          <a:bodyPr/>
          <a:lstStyle/>
          <a:p>
            <a:fld id="{04F21AA1-F186-4BC8-A9C6-7631F06D46E4}" type="slidenum">
              <a:rPr lang="en-US" smtClean="0"/>
              <a:t>39</a:t>
            </a:fld>
            <a:endParaRPr lang="en-US"/>
          </a:p>
        </p:txBody>
      </p:sp>
    </p:spTree>
    <p:extLst>
      <p:ext uri="{BB962C8B-B14F-4D97-AF65-F5344CB8AC3E}">
        <p14:creationId xmlns:p14="http://schemas.microsoft.com/office/powerpoint/2010/main" val="2411514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Thailand Customs provides Harley-Davidson with the </a:t>
            </a:r>
            <a:r>
              <a:rPr lang="en-US" b="1" u="sng" baseline="0" dirty="0"/>
              <a:t>privilege</a:t>
            </a:r>
            <a:r>
              <a:rPr lang="en-US" dirty="0"/>
              <a:t> to operate in the Free Zone with exemption from import duty.  </a:t>
            </a:r>
          </a:p>
          <a:p>
            <a:pPr marL="228600" indent="-228600">
              <a:buAutoNum type="arabicParenR"/>
            </a:pPr>
            <a:r>
              <a:rPr lang="en-US" dirty="0"/>
              <a:t>The Entire Supply Chain including External Suppliers, the West Coast Consolidation Center, and Harley-Davidson must comply with the Free Zone requirements to support this privilege.  This includes documentation for each shipment to be free of errors including the Commercial Invoice, the packing list, the Advanced Ship Notice or ASN, the payment invoice and the physical quantity shipped must match the documentation. </a:t>
            </a:r>
          </a:p>
          <a:p>
            <a:pPr marL="228600" indent="-228600">
              <a:buAutoNum type="arabicParenR"/>
            </a:pPr>
            <a:r>
              <a:rPr lang="en-US" dirty="0"/>
              <a:t>What are the risks when the supply chain is non-compliant? Harley-Davidson and Suppliers can incur fines from Thailand Customs including reviews of documentation up to 10 years following a shipment. Non-compliance by Harley-Davidson and the Thailand supply base could result in risk to continued operations. </a:t>
            </a:r>
          </a:p>
          <a:p>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4</a:t>
            </a:fld>
            <a:endParaRPr lang="en-US"/>
          </a:p>
        </p:txBody>
      </p:sp>
    </p:spTree>
    <p:extLst>
      <p:ext uri="{BB962C8B-B14F-4D97-AF65-F5344CB8AC3E}">
        <p14:creationId xmlns:p14="http://schemas.microsoft.com/office/powerpoint/2010/main" val="279720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4000"/>
              </a:lnSpc>
              <a:buFont typeface="Arial" panose="020B0604020202020204" pitchFamily="34" charset="0"/>
              <a:buChar char="•"/>
            </a:pPr>
            <a:r>
              <a:rPr lang="en-US" dirty="0"/>
              <a:t>Section 23: </a:t>
            </a:r>
            <a:r>
              <a:rPr lang="en-US" b="1" dirty="0"/>
              <a:t>Phone - </a:t>
            </a:r>
            <a:r>
              <a:rPr lang="en-US" dirty="0"/>
              <a:t>Enter the phone number of the Contact creating the Commercial Invoice</a:t>
            </a:r>
          </a:p>
          <a:p>
            <a:pPr marL="171450" indent="-171450">
              <a:lnSpc>
                <a:spcPct val="114000"/>
              </a:lnSpc>
              <a:buFont typeface="Arial" panose="020B0604020202020204" pitchFamily="34" charset="0"/>
              <a:buChar char="•"/>
            </a:pPr>
            <a:r>
              <a:rPr lang="en-US" dirty="0"/>
              <a:t>The number should include the Area Code – an example would be: 262-555-4567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40</a:t>
            </a:fld>
            <a:endParaRPr lang="en-US"/>
          </a:p>
        </p:txBody>
      </p:sp>
    </p:spTree>
    <p:extLst>
      <p:ext uri="{BB962C8B-B14F-4D97-AF65-F5344CB8AC3E}">
        <p14:creationId xmlns:p14="http://schemas.microsoft.com/office/powerpoint/2010/main" val="2305114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4000"/>
              </a:lnSpc>
              <a:buFont typeface="Arial" panose="020B0604020202020204" pitchFamily="34" charset="0"/>
              <a:buChar char="•"/>
            </a:pPr>
            <a:r>
              <a:rPr lang="en-US" dirty="0"/>
              <a:t>Section 24: </a:t>
            </a:r>
            <a:r>
              <a:rPr lang="en-US" b="1" dirty="0"/>
              <a:t>Signature – The signature of the Commercial In</a:t>
            </a:r>
            <a:r>
              <a:rPr lang="en-US" dirty="0"/>
              <a:t>voice creator is required. </a:t>
            </a:r>
          </a:p>
          <a:p>
            <a:pPr marL="171450" indent="-171450">
              <a:lnSpc>
                <a:spcPct val="114000"/>
              </a:lnSpc>
              <a:buFont typeface="Arial" panose="020B0604020202020204" pitchFamily="34" charset="0"/>
              <a:buChar char="•"/>
            </a:pPr>
            <a:r>
              <a:rPr lang="en-US" dirty="0"/>
              <a:t>Signature can be entered electronically or hand-written.  </a:t>
            </a:r>
          </a:p>
          <a:p>
            <a:pPr marL="171450" indent="-171450">
              <a:lnSpc>
                <a:spcPct val="114000"/>
              </a:lnSpc>
              <a:buFont typeface="Arial" panose="020B0604020202020204" pitchFamily="34" charset="0"/>
              <a:buChar char="•"/>
            </a:pPr>
            <a:r>
              <a:rPr lang="en-US" dirty="0"/>
              <a:t>Note that Signature is the only field that can be handwritten on the Commercial Invoice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41</a:t>
            </a:fld>
            <a:endParaRPr lang="en-US"/>
          </a:p>
        </p:txBody>
      </p:sp>
    </p:spTree>
    <p:extLst>
      <p:ext uri="{BB962C8B-B14F-4D97-AF65-F5344CB8AC3E}">
        <p14:creationId xmlns:p14="http://schemas.microsoft.com/office/powerpoint/2010/main" val="3507529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example of the header section of a completed Commercial Invoice shows all required sections completed with valid entries for a Small Parcel Shipment. </a:t>
            </a:r>
          </a:p>
          <a:p>
            <a:r>
              <a:rPr lang="en-US" dirty="0"/>
              <a:t>Section 1: The Invoice data is entered 10/10/2019</a:t>
            </a:r>
          </a:p>
          <a:p>
            <a:r>
              <a:rPr lang="en-US" dirty="0"/>
              <a:t>Section 2: The unique Invoice number is entered. This number is the same reference number as the ASN number, the Packing List number, and the Payment Invoice number. </a:t>
            </a:r>
          </a:p>
          <a:p>
            <a:r>
              <a:rPr lang="en-US" dirty="0"/>
              <a:t>Section 3: The Shipper information is entered for ABC Company with the full address.</a:t>
            </a:r>
          </a:p>
          <a:p>
            <a:r>
              <a:rPr lang="en-US" dirty="0"/>
              <a:t>Section 4: The correct Ship To/Deliver To is selected from the drop-down menu – Entity 3047 SLOC 001 – this information was provided on the Schedule Agreement from H-D.   Note that with this selection the Sold To/Consignee section was also populated with the correct Entity and address information.  </a:t>
            </a:r>
          </a:p>
          <a:p>
            <a:r>
              <a:rPr lang="en-US" dirty="0"/>
              <a:t>Section 5: In the Special Instructions section – notes have been added to describe the shipment – 5 boxes shipped UPS small parcel</a:t>
            </a:r>
          </a:p>
          <a:p>
            <a:r>
              <a:rPr lang="en-US" dirty="0"/>
              <a:t>Section 6: The dimensions of the largest of the 5 boxes has been entered – it is 24 inches long by 18 inches wide by 18 inches height. </a:t>
            </a:r>
          </a:p>
          <a:p>
            <a:r>
              <a:rPr lang="en-US" dirty="0"/>
              <a:t>Section 7: The correct Federal Tax ID has been entered.</a:t>
            </a:r>
          </a:p>
          <a:p>
            <a:r>
              <a:rPr lang="en-US" dirty="0"/>
              <a:t>Section 9. The UPS provided Inland Tracking Number has been entered. (this will also be put in the email – when we send the Completed CI to the amelogistics@harley-davidson.com email. </a:t>
            </a:r>
          </a:p>
          <a:p>
            <a:r>
              <a:rPr lang="en-US" dirty="0"/>
              <a:t>Section 10: This is an ocean shipment that is being shipped to the WCCC for consolidation so Ocean: Laem Chabang was selected from the drop-down menu. </a:t>
            </a:r>
          </a:p>
          <a:p>
            <a:r>
              <a:rPr lang="en-US" dirty="0"/>
              <a:t>Section 11: The total packages of 5 (boxes shipped small parcel) is entered.  </a:t>
            </a:r>
          </a:p>
          <a:p>
            <a:r>
              <a:rPr lang="en-US" dirty="0"/>
              <a:t>Other fields on the Header are pre-populated or systematically updated within the H-DSN Commercial Invoice Template and did not have to be manually entered. </a:t>
            </a:r>
          </a:p>
        </p:txBody>
      </p:sp>
      <p:sp>
        <p:nvSpPr>
          <p:cNvPr id="4" name="Slide Number Placeholder 3"/>
          <p:cNvSpPr>
            <a:spLocks noGrp="1"/>
          </p:cNvSpPr>
          <p:nvPr>
            <p:ph type="sldNum" sz="quarter" idx="5"/>
          </p:nvPr>
        </p:nvSpPr>
        <p:spPr/>
        <p:txBody>
          <a:bodyPr/>
          <a:lstStyle/>
          <a:p>
            <a:fld id="{04F21AA1-F186-4BC8-A9C6-7631F06D46E4}" type="slidenum">
              <a:rPr lang="en-US" smtClean="0"/>
              <a:t>42</a:t>
            </a:fld>
            <a:endParaRPr lang="en-US"/>
          </a:p>
        </p:txBody>
      </p:sp>
    </p:spTree>
    <p:extLst>
      <p:ext uri="{BB962C8B-B14F-4D97-AF65-F5344CB8AC3E}">
        <p14:creationId xmlns:p14="http://schemas.microsoft.com/office/powerpoint/2010/main" val="3635884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Item (Summary of Goods) and Footer sections are displayed in this example.  </a:t>
            </a:r>
          </a:p>
          <a:p>
            <a:pPr marL="171450" indent="-171450">
              <a:buFont typeface="Arial" panose="020B0604020202020204" pitchFamily="34" charset="0"/>
              <a:buChar char="•"/>
            </a:pPr>
            <a:r>
              <a:rPr lang="en-US" dirty="0"/>
              <a:t>The Part line items must align exactly with line items on the ASN (Advanced Ship Notification).</a:t>
            </a:r>
          </a:p>
          <a:p>
            <a:pPr marL="171450" indent="-171450">
              <a:buFont typeface="Arial" panose="020B0604020202020204" pitchFamily="34" charset="0"/>
              <a:buChar char="•"/>
            </a:pPr>
            <a:r>
              <a:rPr lang="en-US" dirty="0"/>
              <a:t>Commercial Invoices that contain errors will result in a non-compliant shipment and supplier could be financially penalized</a:t>
            </a:r>
          </a:p>
          <a:p>
            <a:endParaRPr lang="en-US" dirty="0"/>
          </a:p>
          <a:p>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43</a:t>
            </a:fld>
            <a:endParaRPr lang="en-US"/>
          </a:p>
        </p:txBody>
      </p:sp>
    </p:spTree>
    <p:extLst>
      <p:ext uri="{BB962C8B-B14F-4D97-AF65-F5344CB8AC3E}">
        <p14:creationId xmlns:p14="http://schemas.microsoft.com/office/powerpoint/2010/main" val="3169806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second example of the header section of a completed Commercial Invoice shows all required sections completed with valid entries for a Palletized Shipment.</a:t>
            </a:r>
          </a:p>
          <a:p>
            <a:pPr marL="171450" indent="-171450">
              <a:buFont typeface="Arial" panose="020B0604020202020204" pitchFamily="34" charset="0"/>
              <a:buChar char="•"/>
            </a:pPr>
            <a:r>
              <a:rPr lang="en-US" dirty="0"/>
              <a:t>Section 5: Special Instructions is used to describe the shipment containing 2 pallets.  In this case 1 pallet contains 8 boxes of a part and a second pallet contains 6 boxes of a second part. </a:t>
            </a:r>
          </a:p>
          <a:p>
            <a:pPr marL="171450" indent="-171450">
              <a:buFont typeface="Arial" panose="020B0604020202020204" pitchFamily="34" charset="0"/>
              <a:buChar char="•"/>
            </a:pPr>
            <a:r>
              <a:rPr lang="en-US" dirty="0"/>
              <a:t>In Section 6 the Dimensions for the pallet size of 36 x 42 x 23 are entered. </a:t>
            </a:r>
          </a:p>
          <a:p>
            <a:pPr marL="171450" indent="-171450">
              <a:buFont typeface="Arial" panose="020B0604020202020204" pitchFamily="34" charset="0"/>
              <a:buChar char="•"/>
            </a:pPr>
            <a:r>
              <a:rPr lang="en-US" dirty="0"/>
              <a:t>Section 11 shows the Total Packages as 2 Pallets. </a:t>
            </a:r>
          </a:p>
        </p:txBody>
      </p:sp>
      <p:sp>
        <p:nvSpPr>
          <p:cNvPr id="4" name="Slide Number Placeholder 3"/>
          <p:cNvSpPr>
            <a:spLocks noGrp="1"/>
          </p:cNvSpPr>
          <p:nvPr>
            <p:ph type="sldNum" sz="quarter" idx="5"/>
          </p:nvPr>
        </p:nvSpPr>
        <p:spPr/>
        <p:txBody>
          <a:bodyPr/>
          <a:lstStyle/>
          <a:p>
            <a:fld id="{04F21AA1-F186-4BC8-A9C6-7631F06D46E4}" type="slidenum">
              <a:rPr lang="en-US" smtClean="0"/>
              <a:t>44</a:t>
            </a:fld>
            <a:endParaRPr lang="en-US"/>
          </a:p>
        </p:txBody>
      </p:sp>
    </p:spTree>
    <p:extLst>
      <p:ext uri="{BB962C8B-B14F-4D97-AF65-F5344CB8AC3E}">
        <p14:creationId xmlns:p14="http://schemas.microsoft.com/office/powerpoint/2010/main" val="3979348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Item (Summary of Goods) and Footer sections are displayed in this example.  </a:t>
            </a:r>
          </a:p>
          <a:p>
            <a:pPr marL="171450" indent="-171450">
              <a:buFont typeface="Arial" panose="020B0604020202020204" pitchFamily="34" charset="0"/>
              <a:buChar char="•"/>
            </a:pPr>
            <a:r>
              <a:rPr lang="en-US" dirty="0"/>
              <a:t>Remember that the Part line items must align exactly with line items on the ASN (Advanced Ship Notification).</a:t>
            </a:r>
          </a:p>
          <a:p>
            <a:pPr marL="171450" indent="-171450">
              <a:buFont typeface="Arial" panose="020B0604020202020204" pitchFamily="34" charset="0"/>
              <a:buChar char="•"/>
            </a:pPr>
            <a:r>
              <a:rPr lang="en-US" dirty="0"/>
              <a:t>Commercial Invoices that contain errors will result in a non-compliant shipment and supplier could be financially penalized</a:t>
            </a:r>
          </a:p>
          <a:p>
            <a:endParaRPr lang="en-US" dirty="0"/>
          </a:p>
          <a:p>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45</a:t>
            </a:fld>
            <a:endParaRPr lang="en-US"/>
          </a:p>
        </p:txBody>
      </p:sp>
    </p:spTree>
    <p:extLst>
      <p:ext uri="{BB962C8B-B14F-4D97-AF65-F5344CB8AC3E}">
        <p14:creationId xmlns:p14="http://schemas.microsoft.com/office/powerpoint/2010/main" val="3713636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the Commercial invoice form is completed and saved – it must be emailed to the Harley-Davidson Audit team at </a:t>
            </a:r>
            <a:r>
              <a:rPr lang="en-US" u="sng" dirty="0"/>
              <a:t>amelogistics@Harley-Davidson.com. </a:t>
            </a:r>
            <a:r>
              <a:rPr lang="en-US" u="none" dirty="0"/>
              <a:t>This email should also include the Inland Tracking information provided by the Carrier.  (Example - the UPS tracking number).</a:t>
            </a:r>
            <a:endParaRPr lang="en-US" u="sng" dirty="0"/>
          </a:p>
          <a:p>
            <a:pPr marL="171450" lvl="0" indent="-171450">
              <a:buFont typeface="Arial" panose="020B0604020202020204" pitchFamily="34" charset="0"/>
              <a:buChar char="•"/>
            </a:pPr>
            <a:r>
              <a:rPr lang="en-US" u="none" dirty="0"/>
              <a:t>This pre-alert is critical so that any corrections to the Commercial Invoice are completed prior to the shipment arriving at the West Coast Consolidation Center.</a:t>
            </a:r>
          </a:p>
          <a:p>
            <a:pPr marL="171450" lvl="0" indent="-171450">
              <a:buFont typeface="Arial" panose="020B0604020202020204" pitchFamily="34" charset="0"/>
              <a:buChar char="•"/>
            </a:pPr>
            <a:r>
              <a:rPr lang="en-US" u="none" dirty="0"/>
              <a:t>Depending on a Supplier’s system and process, the ASN may be created prior to the Commercial Invoice (this is the recommended best practice).  The two documents must be in alignment for all items.  </a:t>
            </a:r>
          </a:p>
          <a:p>
            <a:pPr marL="171450" lvl="0" indent="-171450">
              <a:buFont typeface="Arial" panose="020B0604020202020204" pitchFamily="34" charset="0"/>
              <a:buChar char="•"/>
            </a:pPr>
            <a:r>
              <a:rPr lang="en-US" u="none" dirty="0"/>
              <a:t>Corrections must be submitted by the supplier as instructed by the Audit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Non-compliant shipment documentation can impact the cross-docking process at the WCCC and may result in a </a:t>
            </a:r>
            <a:r>
              <a:rPr lang="en-US" b="1" dirty="0"/>
              <a:t>financial penalty </a:t>
            </a:r>
            <a:r>
              <a:rPr lang="en-US" dirty="0"/>
              <a:t>to the Supplier from Harley-Davidson. </a:t>
            </a:r>
            <a:endParaRPr lang="en-US" b="1" dirty="0"/>
          </a:p>
          <a:p>
            <a:pPr marL="171450" lvl="0" indent="-171450">
              <a:buFont typeface="Arial" panose="020B0604020202020204" pitchFamily="34" charset="0"/>
              <a:buChar char="•"/>
            </a:pPr>
            <a:r>
              <a:rPr lang="en-US" u="none" dirty="0"/>
              <a:t>The physical shipment will require 3 physical copies in a pouch of the completed Commercial Invoice.  More instructions will follow in this training guide.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46</a:t>
            </a:fld>
            <a:endParaRPr lang="en-US"/>
          </a:p>
        </p:txBody>
      </p:sp>
    </p:spTree>
    <p:extLst>
      <p:ext uri="{BB962C8B-B14F-4D97-AF65-F5344CB8AC3E}">
        <p14:creationId xmlns:p14="http://schemas.microsoft.com/office/powerpoint/2010/main" val="1346787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 we will review the Packing List Requirements.   </a:t>
            </a:r>
          </a:p>
        </p:txBody>
      </p:sp>
      <p:sp>
        <p:nvSpPr>
          <p:cNvPr id="4" name="Slide Number Placeholder 3"/>
          <p:cNvSpPr>
            <a:spLocks noGrp="1"/>
          </p:cNvSpPr>
          <p:nvPr>
            <p:ph type="sldNum" sz="quarter" idx="5"/>
          </p:nvPr>
        </p:nvSpPr>
        <p:spPr/>
        <p:txBody>
          <a:bodyPr/>
          <a:lstStyle/>
          <a:p>
            <a:fld id="{04F21AA1-F186-4BC8-A9C6-7631F06D46E4}" type="slidenum">
              <a:rPr lang="en-US" smtClean="0"/>
              <a:t>47</a:t>
            </a:fld>
            <a:endParaRPr lang="en-US"/>
          </a:p>
        </p:txBody>
      </p:sp>
    </p:spTree>
    <p:extLst>
      <p:ext uri="{BB962C8B-B14F-4D97-AF65-F5344CB8AC3E}">
        <p14:creationId xmlns:p14="http://schemas.microsoft.com/office/powerpoint/2010/main" val="2127775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the HDSN Thailand Export Commercial Invoice Template there are multiple tabs provided.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create a Packing List for a US Supplier - select the tab for US Supplier Packing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will notice that some of the fields are populated with information as entered  on the Commercial Invoice Template worksheet.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48</a:t>
            </a:fld>
            <a:endParaRPr lang="en-US"/>
          </a:p>
        </p:txBody>
      </p:sp>
    </p:spTree>
    <p:extLst>
      <p:ext uri="{BB962C8B-B14F-4D97-AF65-F5344CB8AC3E}">
        <p14:creationId xmlns:p14="http://schemas.microsoft.com/office/powerpoint/2010/main" val="1246751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complete the Packing List – enter the required data including:</a:t>
            </a:r>
          </a:p>
          <a:p>
            <a:pPr marL="628650" lvl="1" indent="-171450">
              <a:lnSpc>
                <a:spcPct val="114000"/>
              </a:lnSpc>
              <a:buFont typeface="Arial" panose="020B0604020202020204" pitchFamily="34" charset="0"/>
              <a:buChar char="•"/>
            </a:pPr>
            <a:r>
              <a:rPr lang="en-US" dirty="0"/>
              <a:t>Order Date</a:t>
            </a:r>
          </a:p>
          <a:p>
            <a:pPr marL="628650" lvl="1" indent="-171450">
              <a:lnSpc>
                <a:spcPct val="114000"/>
              </a:lnSpc>
              <a:buFont typeface="Arial" panose="020B0604020202020204" pitchFamily="34" charset="0"/>
              <a:buChar char="•"/>
            </a:pPr>
            <a:r>
              <a:rPr lang="en-US" dirty="0"/>
              <a:t>Ship Date</a:t>
            </a:r>
          </a:p>
          <a:p>
            <a:pPr marL="628650" lvl="1" indent="-171450">
              <a:lnSpc>
                <a:spcPct val="114000"/>
              </a:lnSpc>
              <a:buFont typeface="Arial" panose="020B0604020202020204" pitchFamily="34" charset="0"/>
              <a:buChar char="•"/>
            </a:pPr>
            <a:r>
              <a:rPr lang="en-US" dirty="0"/>
              <a:t>Purchase Order #</a:t>
            </a:r>
          </a:p>
          <a:p>
            <a:pPr marL="628650" lvl="1" indent="-171450">
              <a:lnSpc>
                <a:spcPct val="114000"/>
              </a:lnSpc>
              <a:buFont typeface="Arial" panose="020B0604020202020204" pitchFamily="34" charset="0"/>
              <a:buChar char="•"/>
            </a:pPr>
            <a:r>
              <a:rPr lang="en-US" dirty="0"/>
              <a:t>Gross Weight </a:t>
            </a:r>
          </a:p>
          <a:p>
            <a:pPr marL="628650" lvl="1" indent="-171450">
              <a:lnSpc>
                <a:spcPct val="114000"/>
              </a:lnSpc>
              <a:buFont typeface="Arial" panose="020B0604020202020204" pitchFamily="34" charset="0"/>
              <a:buChar char="•"/>
            </a:pPr>
            <a:r>
              <a:rPr lang="en-US" dirty="0"/>
              <a:t>For each Line on the Packing list, enter the Quantity Ordered  on the Purchase Order.  Note that in some cases the shipped quantity may be less than the quantity ordered.</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If suppliers use their own Packing List template it must depict the exact Ship To data as provided in the template and in Appendix A on H-DSN.  </a:t>
            </a:r>
          </a:p>
          <a:p>
            <a:pPr marL="171450" lvl="0" indent="-171450">
              <a:lnSpc>
                <a:spcPct val="114000"/>
              </a:lnSpc>
              <a:buFont typeface="Arial" panose="020B0604020202020204" pitchFamily="34" charset="0"/>
              <a:buChar char="•"/>
            </a:pPr>
            <a:r>
              <a:rPr lang="en-US" dirty="0"/>
              <a:t>If supplier uses their own template for the Packing List – it must contain all sections as outlined in the Instructions tab of the Thailand Export Commercial Invoice Template</a:t>
            </a:r>
          </a:p>
          <a:p>
            <a:pPr marL="171450" lvl="0" indent="-171450">
              <a:lnSpc>
                <a:spcPct val="114000"/>
              </a:lnSpc>
              <a:buFont typeface="Arial" panose="020B0604020202020204" pitchFamily="34" charset="0"/>
              <a:buChar char="•"/>
            </a:pPr>
            <a:r>
              <a:rPr lang="en-US" dirty="0"/>
              <a:t>Packing lists should be printed and affixed to the shipment </a:t>
            </a:r>
          </a:p>
          <a:p>
            <a:pPr marL="0" lvl="0" indent="0">
              <a:lnSpc>
                <a:spcPct val="114000"/>
              </a:lnSpc>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49</a:t>
            </a:fld>
            <a:endParaRPr lang="en-US"/>
          </a:p>
        </p:txBody>
      </p:sp>
    </p:spTree>
    <p:extLst>
      <p:ext uri="{BB962C8B-B14F-4D97-AF65-F5344CB8AC3E}">
        <p14:creationId xmlns:p14="http://schemas.microsoft.com/office/powerpoint/2010/main" val="3357754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following process flow is applicable to U. S. Suppliers.  Suppliers external to the US please contact the Thailand Logistics Organization for assistance. </a:t>
            </a:r>
          </a:p>
          <a:p>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5</a:t>
            </a:fld>
            <a:endParaRPr lang="en-US"/>
          </a:p>
        </p:txBody>
      </p:sp>
    </p:spTree>
    <p:extLst>
      <p:ext uri="{BB962C8B-B14F-4D97-AF65-F5344CB8AC3E}">
        <p14:creationId xmlns:p14="http://schemas.microsoft.com/office/powerpoint/2010/main" val="19954647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complete a  non US Supplier Packing List – select the tab on the template for Non-US Supplier Packing List.</a:t>
            </a:r>
          </a:p>
          <a:p>
            <a:pPr marL="171450" indent="-171450">
              <a:buFont typeface="Arial" panose="020B0604020202020204" pitchFamily="34" charset="0"/>
              <a:buChar char="•"/>
            </a:pPr>
            <a:r>
              <a:rPr lang="en-US" dirty="0"/>
              <a:t>Enter the required data including:</a:t>
            </a:r>
          </a:p>
          <a:p>
            <a:pPr marL="628650" lvl="1" indent="-171450">
              <a:lnSpc>
                <a:spcPct val="114000"/>
              </a:lnSpc>
              <a:buFont typeface="Arial" panose="020B0604020202020204" pitchFamily="34" charset="0"/>
              <a:buChar char="•"/>
            </a:pPr>
            <a:r>
              <a:rPr lang="en-US" dirty="0"/>
              <a:t>Order Date</a:t>
            </a:r>
          </a:p>
          <a:p>
            <a:pPr marL="628650" lvl="1" indent="-171450">
              <a:lnSpc>
                <a:spcPct val="114000"/>
              </a:lnSpc>
              <a:buFont typeface="Arial" panose="020B0604020202020204" pitchFamily="34" charset="0"/>
              <a:buChar char="•"/>
            </a:pPr>
            <a:r>
              <a:rPr lang="en-US" dirty="0"/>
              <a:t>Ship Date</a:t>
            </a:r>
          </a:p>
          <a:p>
            <a:pPr marL="628650" lvl="1" indent="-171450">
              <a:lnSpc>
                <a:spcPct val="114000"/>
              </a:lnSpc>
              <a:buFont typeface="Arial" panose="020B0604020202020204" pitchFamily="34" charset="0"/>
              <a:buChar char="•"/>
            </a:pPr>
            <a:r>
              <a:rPr lang="en-US" dirty="0"/>
              <a:t>Purchase Order #</a:t>
            </a:r>
          </a:p>
          <a:p>
            <a:pPr marL="628650" lvl="1" indent="-171450">
              <a:lnSpc>
                <a:spcPct val="114000"/>
              </a:lnSpc>
              <a:buFont typeface="Arial" panose="020B0604020202020204" pitchFamily="34" charset="0"/>
              <a:buChar char="•"/>
            </a:pPr>
            <a:r>
              <a:rPr lang="en-US" dirty="0"/>
              <a:t>Gross Weight </a:t>
            </a:r>
          </a:p>
          <a:p>
            <a:pPr marL="628650" lvl="1" indent="-171450">
              <a:lnSpc>
                <a:spcPct val="114000"/>
              </a:lnSpc>
              <a:buFont typeface="Arial" panose="020B0604020202020204" pitchFamily="34" charset="0"/>
              <a:buChar char="•"/>
            </a:pPr>
            <a:r>
              <a:rPr lang="en-US" dirty="0"/>
              <a:t>For each Line on the Packing list, enter the Quantity Ordered on the Purchasing Document.  Note that in some case the shipped quantity may be less than the quantity ordered.</a:t>
            </a:r>
          </a:p>
          <a:p>
            <a:pPr marL="171450" lvl="0" indent="-171450">
              <a:lnSpc>
                <a:spcPct val="114000"/>
              </a:lnSpc>
              <a:buFont typeface="Arial" panose="020B0604020202020204" pitchFamily="34" charset="0"/>
              <a:buChar char="•"/>
            </a:pPr>
            <a:r>
              <a:rPr lang="en-US" dirty="0"/>
              <a:t>Section 7 – Shipping Marks is included on the Non-US Packing List.   This is a requirement along with labels as described on the following slides. </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If suppliers use their own Non-US Packing List template it must depict the exact Ship To/Deliver To data as provided in the template and in Appendix A on H-DSN. </a:t>
            </a:r>
          </a:p>
          <a:p>
            <a:pPr marL="171450" lvl="0" indent="-171450">
              <a:lnSpc>
                <a:spcPct val="114000"/>
              </a:lnSpc>
              <a:buFont typeface="Arial" panose="020B0604020202020204" pitchFamily="34" charset="0"/>
              <a:buChar char="•"/>
            </a:pPr>
            <a:r>
              <a:rPr lang="en-US" dirty="0"/>
              <a:t>Packing lists should be printed and affixed to the shipment </a:t>
            </a:r>
          </a:p>
          <a:p>
            <a:pPr marL="0" lvl="0" indent="0">
              <a:lnSpc>
                <a:spcPct val="114000"/>
              </a:lnSpc>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50</a:t>
            </a:fld>
            <a:endParaRPr lang="en-US"/>
          </a:p>
        </p:txBody>
      </p:sp>
    </p:spTree>
    <p:extLst>
      <p:ext uri="{BB962C8B-B14F-4D97-AF65-F5344CB8AC3E}">
        <p14:creationId xmlns:p14="http://schemas.microsoft.com/office/powerpoint/2010/main" val="1598996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will cover labeling requirements for shipments to Thailand. </a:t>
            </a:r>
          </a:p>
        </p:txBody>
      </p:sp>
      <p:sp>
        <p:nvSpPr>
          <p:cNvPr id="4" name="Slide Number Placeholder 3"/>
          <p:cNvSpPr>
            <a:spLocks noGrp="1"/>
          </p:cNvSpPr>
          <p:nvPr>
            <p:ph type="sldNum" sz="quarter" idx="5"/>
          </p:nvPr>
        </p:nvSpPr>
        <p:spPr/>
        <p:txBody>
          <a:bodyPr/>
          <a:lstStyle/>
          <a:p>
            <a:fld id="{04F21AA1-F186-4BC8-A9C6-7631F06D46E4}" type="slidenum">
              <a:rPr lang="en-US" smtClean="0"/>
              <a:t>51</a:t>
            </a:fld>
            <a:endParaRPr lang="en-US"/>
          </a:p>
        </p:txBody>
      </p:sp>
    </p:spTree>
    <p:extLst>
      <p:ext uri="{BB962C8B-B14F-4D97-AF65-F5344CB8AC3E}">
        <p14:creationId xmlns:p14="http://schemas.microsoft.com/office/powerpoint/2010/main" val="4153280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Shipping Marks label requirements are provided for Non-US Suppliers.  Ship to / Deliver To Name, Entity and address are required.  Box number will identify which box of the total boxes is identified. Pallet No will identify which pallet of the total pallets is identified.  Additional information is shown including font size, label and font color &amp; type.  Shipping Marks are only required for Non-US Shipments.  Information on the label must also match the information in the Non-US Packing List.  </a:t>
            </a:r>
          </a:p>
        </p:txBody>
      </p:sp>
      <p:sp>
        <p:nvSpPr>
          <p:cNvPr id="4" name="Slide Number Placeholder 3"/>
          <p:cNvSpPr>
            <a:spLocks noGrp="1"/>
          </p:cNvSpPr>
          <p:nvPr>
            <p:ph type="sldNum" sz="quarter" idx="5"/>
          </p:nvPr>
        </p:nvSpPr>
        <p:spPr/>
        <p:txBody>
          <a:bodyPr/>
          <a:lstStyle/>
          <a:p>
            <a:fld id="{04F21AA1-F186-4BC8-A9C6-7631F06D46E4}" type="slidenum">
              <a:rPr lang="en-US" smtClean="0"/>
              <a:t>52</a:t>
            </a:fld>
            <a:endParaRPr lang="en-US"/>
          </a:p>
        </p:txBody>
      </p:sp>
    </p:spTree>
    <p:extLst>
      <p:ext uri="{BB962C8B-B14F-4D97-AF65-F5344CB8AC3E}">
        <p14:creationId xmlns:p14="http://schemas.microsoft.com/office/powerpoint/2010/main" val="676865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14000"/>
              </a:lnSpc>
              <a:buFont typeface="Arial" panose="020B0604020202020204" pitchFamily="34" charset="0"/>
              <a:buChar char="•"/>
            </a:pPr>
            <a:r>
              <a:rPr lang="en-US" dirty="0"/>
              <a:t>When the Commercial Invoice, Packing Slip and container and master label requirements are met – Suppliers are required to place 3 printed copies of the Commercial Invoice and 1 printed copy of the Packing List into a shipping pouch and affix to the outside of the pallet – or in the case of a parcel shipment – on box number 1 of the shipment. </a:t>
            </a:r>
          </a:p>
          <a:p>
            <a:pPr marL="171450" lvl="0" indent="-171450">
              <a:lnSpc>
                <a:spcPct val="114000"/>
              </a:lnSpc>
              <a:buFont typeface="Arial" panose="020B0604020202020204" pitchFamily="34" charset="0"/>
              <a:buChar char="•"/>
            </a:pPr>
            <a:r>
              <a:rPr lang="en-US" dirty="0"/>
              <a:t>These should not be placed inside a box and should not be under the shrink wrap.  Pouch should be affixed outside of the shrink wrap.</a:t>
            </a:r>
          </a:p>
        </p:txBody>
      </p:sp>
      <p:sp>
        <p:nvSpPr>
          <p:cNvPr id="4" name="Slide Number Placeholder 3"/>
          <p:cNvSpPr>
            <a:spLocks noGrp="1"/>
          </p:cNvSpPr>
          <p:nvPr>
            <p:ph type="sldNum" sz="quarter" idx="5"/>
          </p:nvPr>
        </p:nvSpPr>
        <p:spPr/>
        <p:txBody>
          <a:bodyPr/>
          <a:lstStyle/>
          <a:p>
            <a:fld id="{04F21AA1-F186-4BC8-A9C6-7631F06D46E4}" type="slidenum">
              <a:rPr lang="en-US" smtClean="0"/>
              <a:t>53</a:t>
            </a:fld>
            <a:endParaRPr lang="en-US"/>
          </a:p>
        </p:txBody>
      </p:sp>
    </p:spTree>
    <p:extLst>
      <p:ext uri="{BB962C8B-B14F-4D97-AF65-F5344CB8AC3E}">
        <p14:creationId xmlns:p14="http://schemas.microsoft.com/office/powerpoint/2010/main" val="3670483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14000"/>
              </a:lnSpc>
              <a:buFont typeface="Arial" panose="020B0604020202020204" pitchFamily="34" charset="0"/>
              <a:buChar char="•"/>
            </a:pPr>
            <a:r>
              <a:rPr lang="en-US" dirty="0"/>
              <a:t>B10 Label requirements including label specifications can be accessed on </a:t>
            </a:r>
            <a:r>
              <a:rPr lang="en-US" u="sng" dirty="0"/>
              <a:t>www.h-dsn.com </a:t>
            </a:r>
            <a:r>
              <a:rPr lang="en-US" dirty="0"/>
              <a:t>from the General Business Info, Electronic Commerce Information, Bar Coding, Bar Coding Requirements. </a:t>
            </a:r>
          </a:p>
          <a:p>
            <a:pPr marL="171450" lvl="0" indent="-171450">
              <a:lnSpc>
                <a:spcPct val="114000"/>
              </a:lnSpc>
              <a:buFont typeface="Arial" panose="020B0604020202020204" pitchFamily="34" charset="0"/>
              <a:buChar char="•"/>
            </a:pPr>
            <a:r>
              <a:rPr lang="en-US" dirty="0"/>
              <a:t>T</a:t>
            </a:r>
            <a:r>
              <a:rPr lang="en-US" i="0" dirty="0"/>
              <a:t>he B10 3S Container Label is to be placed on each container holding identical part / purchase order / packing list numbers</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i="0" dirty="0"/>
              <a:t>The B10 9S Master Label is to be used on a single pallet containing identical part / purchase order / packing list numbers</a:t>
            </a:r>
            <a:endParaRPr lang="en-US" i="0" dirty="0">
              <a:cs typeface="Calibri"/>
            </a:endParaRP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i="0" dirty="0"/>
              <a:t>Pallets with multiple parts, require a B10 Master label for each part / purchase order / packing list number combination</a:t>
            </a:r>
            <a:r>
              <a:rPr lang="en-US" dirty="0"/>
              <a:t> </a:t>
            </a:r>
          </a:p>
          <a:p>
            <a:r>
              <a:rPr lang="en-US" dirty="0">
                <a:solidFill>
                  <a:schemeClr val="tx2"/>
                </a:solidFill>
              </a:rPr>
              <a:t>NOTE that Shipment &amp; Labeling Scenarios will be described later in this module. </a:t>
            </a:r>
          </a:p>
          <a:p>
            <a:pPr marL="171450" lvl="0" indent="-171450">
              <a:lnSpc>
                <a:spcPct val="114000"/>
              </a:lnSpc>
              <a:buFont typeface="Arial" panose="020B0604020202020204" pitchFamily="34" charset="0"/>
              <a:buChar char="•"/>
            </a:pPr>
            <a:r>
              <a:rPr lang="en-US" dirty="0"/>
              <a:t>Reminder to Suppliers that improper labeling will result in a non-compliant shipment and supplier could be financially penalized. </a:t>
            </a:r>
          </a:p>
        </p:txBody>
      </p:sp>
      <p:sp>
        <p:nvSpPr>
          <p:cNvPr id="4" name="Slide Number Placeholder 3"/>
          <p:cNvSpPr>
            <a:spLocks noGrp="1"/>
          </p:cNvSpPr>
          <p:nvPr>
            <p:ph type="sldNum" sz="quarter" idx="5"/>
          </p:nvPr>
        </p:nvSpPr>
        <p:spPr/>
        <p:txBody>
          <a:bodyPr/>
          <a:lstStyle/>
          <a:p>
            <a:fld id="{04F21AA1-F186-4BC8-A9C6-7631F06D46E4}" type="slidenum">
              <a:rPr lang="en-US" smtClean="0"/>
              <a:t>54</a:t>
            </a:fld>
            <a:endParaRPr lang="en-US"/>
          </a:p>
        </p:txBody>
      </p:sp>
    </p:spTree>
    <p:extLst>
      <p:ext uri="{BB962C8B-B14F-4D97-AF65-F5344CB8AC3E}">
        <p14:creationId xmlns:p14="http://schemas.microsoft.com/office/powerpoint/2010/main" val="24821071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4000"/>
              </a:lnSpc>
              <a:buFont typeface="Arial" panose="020B0604020202020204" pitchFamily="34" charset="0"/>
              <a:buNone/>
            </a:pPr>
            <a:r>
              <a:rPr lang="en-US" dirty="0"/>
              <a:t>A unique non-repeating Handling Unit number is required as part of the B10 label and on the ASN.  </a:t>
            </a:r>
          </a:p>
          <a:p>
            <a:pPr marL="285750" indent="-285750">
              <a:buFont typeface="Arial" panose="020B0604020202020204" pitchFamily="34" charset="0"/>
              <a:buChar char="•"/>
            </a:pPr>
            <a:r>
              <a:rPr lang="en-US" dirty="0"/>
              <a:t>Handling Unit (s) / Serial Numbers must be 15 digits - all numeric and consist of :</a:t>
            </a:r>
          </a:p>
          <a:p>
            <a:pPr marL="628650" lvl="2" indent="-225425">
              <a:buFont typeface="Courier New" panose="020B0604020202020204" pitchFamily="34" charset="0"/>
              <a:buChar char="o"/>
            </a:pPr>
            <a:r>
              <a:rPr lang="en-US" dirty="0"/>
              <a:t> The first 6 digits include the SUPPLIER ID and the following 9 digits are a unique serial number. </a:t>
            </a:r>
            <a:endParaRPr lang="en-US" dirty="0">
              <a:cs typeface="Calibri"/>
            </a:endParaRPr>
          </a:p>
          <a:p>
            <a:pPr marL="285750" indent="-285750">
              <a:buFont typeface="Arial" panose="020B0604020202020204" pitchFamily="34" charset="0"/>
              <a:buChar char="•"/>
            </a:pPr>
            <a:r>
              <a:rPr lang="en-US" dirty="0"/>
              <a:t>The overall Handling Unit number /Serial # cannot be repeated for handling unit already used in last 2 years or for other H-D sites</a:t>
            </a:r>
          </a:p>
          <a:p>
            <a:pPr marL="285750" indent="-285750">
              <a:buFont typeface="Arial" panose="020B0604020202020204" pitchFamily="34" charset="0"/>
              <a:buChar char="•"/>
            </a:pPr>
            <a:r>
              <a:rPr lang="en-US" dirty="0"/>
              <a:t>Handling Unit / Serial Number must be identified on the bottom barcode of B10 label</a:t>
            </a:r>
          </a:p>
          <a:p>
            <a:pPr marL="0" lvl="0" indent="0">
              <a:lnSpc>
                <a:spcPct val="114000"/>
              </a:lnSpc>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55</a:t>
            </a:fld>
            <a:endParaRPr lang="en-US"/>
          </a:p>
        </p:txBody>
      </p:sp>
    </p:spTree>
    <p:extLst>
      <p:ext uri="{BB962C8B-B14F-4D97-AF65-F5344CB8AC3E}">
        <p14:creationId xmlns:p14="http://schemas.microsoft.com/office/powerpoint/2010/main" val="1896906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Shipping Scenarios and B10 Label Requirements can be accessed on </a:t>
            </a:r>
            <a:r>
              <a:rPr lang="en-US" u="sng" dirty="0"/>
              <a:t>www.h-dsn.com </a:t>
            </a:r>
            <a:r>
              <a:rPr lang="en-US" dirty="0"/>
              <a:t>from the General Business Info, Electronic Commerce Information, Bar Coding, Bar Coding Requirements. </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The first example – A) Shows the requirement for a single part number (1 part), 1 container (as a loose container shipped) – this requires 1 set of container labels and 1 set of master labels attached to the container.</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Example B) describes requirements for multiple loose containers of 1 part as 1 set of container labels for Part A  attached to Container 1 and 1 set of Container Labels for Part A attached to Container 2 and Master Label for Part A placed in packing list envelope. </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Example C) depicts multiple containers of 1 part on 1 pallet – this requires 1 set of container labels attached to each container on the pallet and 1 set of master labels attached to the pallet. </a:t>
            </a:r>
          </a:p>
        </p:txBody>
      </p:sp>
      <p:sp>
        <p:nvSpPr>
          <p:cNvPr id="4" name="Slide Number Placeholder 3"/>
          <p:cNvSpPr>
            <a:spLocks noGrp="1"/>
          </p:cNvSpPr>
          <p:nvPr>
            <p:ph type="sldNum" sz="quarter" idx="5"/>
          </p:nvPr>
        </p:nvSpPr>
        <p:spPr/>
        <p:txBody>
          <a:bodyPr/>
          <a:lstStyle/>
          <a:p>
            <a:fld id="{04F21AA1-F186-4BC8-A9C6-7631F06D46E4}" type="slidenum">
              <a:rPr lang="en-US" smtClean="0"/>
              <a:t>56</a:t>
            </a:fld>
            <a:endParaRPr lang="en-US"/>
          </a:p>
        </p:txBody>
      </p:sp>
    </p:spTree>
    <p:extLst>
      <p:ext uri="{BB962C8B-B14F-4D97-AF65-F5344CB8AC3E}">
        <p14:creationId xmlns:p14="http://schemas.microsoft.com/office/powerpoint/2010/main" val="18783653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Additional Shipping and B10 Label Requirements:</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Note that</a:t>
            </a:r>
            <a:r>
              <a:rPr lang="en-US" sz="1200" kern="1200" dirty="0">
                <a:solidFill>
                  <a:schemeClr val="tx1"/>
                </a:solidFill>
                <a:latin typeface="+mn-lt"/>
                <a:ea typeface="+mn-ea"/>
                <a:cs typeface="+mn-cs"/>
              </a:rPr>
              <a:t> is acceptable to combine multiple invoices on one skid or pallet, but the parts must all be shipping to the same Plant and Storage Location (Example: 3047 SLOC 001)</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Example D) for 1 part, Multiple containers on multiple pallets.  Pallet 1 requires 1 set of Container Labels attached to each container on the Pallet </a:t>
            </a:r>
            <a:r>
              <a:rPr lang="en-US" b="1" dirty="0"/>
              <a:t>and </a:t>
            </a:r>
            <a:r>
              <a:rPr lang="en-US" dirty="0"/>
              <a:t>1 set of Master labels to be attached to the Pallet #1. Pallet 2 requires 1 set of Container Labels attached to each container on the Pallet </a:t>
            </a:r>
            <a:r>
              <a:rPr lang="en-US" b="1" dirty="0"/>
              <a:t>and </a:t>
            </a:r>
            <a:r>
              <a:rPr lang="en-US" dirty="0"/>
              <a:t>1 set of Master labels to be attached to the Pallet #2.</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dirty="0"/>
              <a:t>Example E) depicts labeling requirements for scenario where there are multiple parts, multiple containers on a single pallet.  The requirement is that there be 1 set of container labels attached to each container containing Part A; 1 set of Container Labels attached to each container containing Part B.  A Master Label for Part A to be placed in a packing list envelope on the pallet and a Master Label  for Part B to be placed in a packing list envelope on the pallet.  The pallet also requires a Mixed Load Label be applied. </a:t>
            </a:r>
          </a:p>
        </p:txBody>
      </p:sp>
      <p:sp>
        <p:nvSpPr>
          <p:cNvPr id="4" name="Slide Number Placeholder 3"/>
          <p:cNvSpPr>
            <a:spLocks noGrp="1"/>
          </p:cNvSpPr>
          <p:nvPr>
            <p:ph type="sldNum" sz="quarter" idx="5"/>
          </p:nvPr>
        </p:nvSpPr>
        <p:spPr/>
        <p:txBody>
          <a:bodyPr/>
          <a:lstStyle/>
          <a:p>
            <a:fld id="{04F21AA1-F186-4BC8-A9C6-7631F06D46E4}" type="slidenum">
              <a:rPr lang="en-US" smtClean="0"/>
              <a:t>57</a:t>
            </a:fld>
            <a:endParaRPr lang="en-US"/>
          </a:p>
        </p:txBody>
      </p:sp>
    </p:spTree>
    <p:extLst>
      <p:ext uri="{BB962C8B-B14F-4D97-AF65-F5344CB8AC3E}">
        <p14:creationId xmlns:p14="http://schemas.microsoft.com/office/powerpoint/2010/main" val="3670090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assure timely payment to a Supplier – Payment invoice requirements will be reviewed</a:t>
            </a:r>
          </a:p>
        </p:txBody>
      </p:sp>
      <p:sp>
        <p:nvSpPr>
          <p:cNvPr id="4" name="Slide Number Placeholder 3"/>
          <p:cNvSpPr>
            <a:spLocks noGrp="1"/>
          </p:cNvSpPr>
          <p:nvPr>
            <p:ph type="sldNum" sz="quarter" idx="5"/>
          </p:nvPr>
        </p:nvSpPr>
        <p:spPr/>
        <p:txBody>
          <a:bodyPr/>
          <a:lstStyle/>
          <a:p>
            <a:fld id="{04F21AA1-F186-4BC8-A9C6-7631F06D46E4}" type="slidenum">
              <a:rPr lang="en-US" smtClean="0"/>
              <a:t>58</a:t>
            </a:fld>
            <a:endParaRPr lang="en-US"/>
          </a:p>
        </p:txBody>
      </p:sp>
    </p:spTree>
    <p:extLst>
      <p:ext uri="{BB962C8B-B14F-4D97-AF65-F5344CB8AC3E}">
        <p14:creationId xmlns:p14="http://schemas.microsoft.com/office/powerpoint/2010/main" val="3238914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14000"/>
              </a:lnSpc>
              <a:buFont typeface="Arial" panose="020B0604020202020204" pitchFamily="34" charset="0"/>
              <a:buChar char="•"/>
            </a:pPr>
            <a:r>
              <a:rPr lang="en-US" dirty="0"/>
              <a:t>The Commercial Invoice requirements as described in detail throughout this training module are specific for Export Documentation – shipments into Thailand.  </a:t>
            </a:r>
          </a:p>
          <a:p>
            <a:pPr marL="171450" lvl="0" indent="-171450">
              <a:lnSpc>
                <a:spcPct val="114000"/>
              </a:lnSpc>
              <a:buFont typeface="Arial" panose="020B0604020202020204" pitchFamily="34" charset="0"/>
              <a:buChar char="•"/>
            </a:pPr>
            <a:r>
              <a:rPr lang="en-US" dirty="0"/>
              <a:t>An on-going requirement for suppliers selling to Harley-Davidson is to provide a Payment or Sales Invoice.  This invoice is required and must be emailed to</a:t>
            </a:r>
          </a:p>
          <a:p>
            <a:pPr marL="0" lvl="0" indent="0">
              <a:lnSpc>
                <a:spcPct val="114000"/>
              </a:lnSpc>
              <a:buFont typeface="Arial" panose="020B0604020202020204" pitchFamily="34" charset="0"/>
              <a:buNone/>
            </a:pPr>
            <a:r>
              <a:rPr lang="en-US" b="1" dirty="0"/>
              <a:t>apthailand@Harley-Davidson.com </a:t>
            </a:r>
            <a:r>
              <a:rPr lang="en-US" b="0" dirty="0"/>
              <a:t> - This is different from the email used to send the Commercial Invoice.  </a:t>
            </a:r>
          </a:p>
          <a:p>
            <a:pPr marL="171450" lvl="0" indent="-171450">
              <a:lnSpc>
                <a:spcPct val="114000"/>
              </a:lnSpc>
              <a:buFont typeface="Arial" panose="020B0604020202020204" pitchFamily="34" charset="0"/>
              <a:buChar char="•"/>
            </a:pPr>
            <a:r>
              <a:rPr lang="en-US" b="0" dirty="0"/>
              <a:t>T</a:t>
            </a:r>
            <a:r>
              <a:rPr lang="en-US" dirty="0"/>
              <a:t>he payment (sales) invoice number must be the same as the reference number (equal to the packing list number, ASN number and the Commercial Invoice Number).   </a:t>
            </a:r>
          </a:p>
          <a:p>
            <a:pPr marL="171450" lvl="0" indent="-171450">
              <a:lnSpc>
                <a:spcPct val="114000"/>
              </a:lnSpc>
              <a:buFont typeface="Arial" panose="020B0604020202020204" pitchFamily="34" charset="0"/>
              <a:buChar char="•"/>
            </a:pPr>
            <a:r>
              <a:rPr lang="en-US" b="0" dirty="0"/>
              <a:t>The exact H-D Thailand legal company name, entity and address as defined within the commercial invoice instructions should be used on the Payment/sales invoice.  These can be found on www.h-dsn.com in Electronic Commerce Page under Appendix A.  </a:t>
            </a:r>
          </a:p>
          <a:p>
            <a:pPr marL="171450" lvl="0" indent="-171450">
              <a:lnSpc>
                <a:spcPct val="114000"/>
              </a:lnSpc>
              <a:buFont typeface="Arial" panose="020B0604020202020204" pitchFamily="34" charset="0"/>
              <a:buChar char="•"/>
            </a:pPr>
            <a:r>
              <a:rPr lang="en-US" b="0" dirty="0"/>
              <a:t>Pricing for parts and total invoice amounts must match on the Payment/Sales Invoice and the Commercial Invoice.  The prices are the negotiated prices between supplier and H-D. </a:t>
            </a:r>
          </a:p>
          <a:p>
            <a:pPr marL="171450" lvl="0" indent="-171450">
              <a:lnSpc>
                <a:spcPct val="114000"/>
              </a:lnSpc>
              <a:buFont typeface="Arial" panose="020B0604020202020204" pitchFamily="34" charset="0"/>
              <a:buChar char="•"/>
            </a:pPr>
            <a:r>
              <a:rPr lang="en-US" b="0" dirty="0"/>
              <a:t>Suppliers that fail to meet these requirements will experience delays in payment from Harley-Davidson.</a:t>
            </a:r>
            <a:endParaRPr lang="en-US" b="1" dirty="0"/>
          </a:p>
        </p:txBody>
      </p:sp>
      <p:sp>
        <p:nvSpPr>
          <p:cNvPr id="4" name="Slide Number Placeholder 3"/>
          <p:cNvSpPr>
            <a:spLocks noGrp="1"/>
          </p:cNvSpPr>
          <p:nvPr>
            <p:ph type="sldNum" sz="quarter" idx="5"/>
          </p:nvPr>
        </p:nvSpPr>
        <p:spPr/>
        <p:txBody>
          <a:bodyPr/>
          <a:lstStyle/>
          <a:p>
            <a:fld id="{04F21AA1-F186-4BC8-A9C6-7631F06D46E4}" type="slidenum">
              <a:rPr lang="en-US" smtClean="0"/>
              <a:t>59</a:t>
            </a:fld>
            <a:endParaRPr lang="en-US"/>
          </a:p>
        </p:txBody>
      </p:sp>
    </p:spTree>
    <p:extLst>
      <p:ext uri="{BB962C8B-B14F-4D97-AF65-F5344CB8AC3E}">
        <p14:creationId xmlns:p14="http://schemas.microsoft.com/office/powerpoint/2010/main" val="379605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Supply Chain in Thailand generates orders via Material Planning Requirements (MRP) and these are sent to suppliers through H-DSN Order Management or an Electronic Data Interface (EDI). </a:t>
            </a:r>
          </a:p>
          <a:p>
            <a:pPr marL="228600" indent="-228600">
              <a:buFont typeface="+mj-lt"/>
              <a:buAutoNum type="arabicPeriod"/>
            </a:pPr>
            <a:r>
              <a:rPr lang="en-US" dirty="0"/>
              <a:t>Supplier evaluates and fulfills the order. </a:t>
            </a:r>
          </a:p>
          <a:p>
            <a:pPr marL="228600" indent="-228600">
              <a:buFont typeface="+mj-lt"/>
              <a:buAutoNum type="arabicPeriod"/>
            </a:pPr>
            <a:r>
              <a:rPr lang="en-US" dirty="0"/>
              <a:t>Shipping Documents are prepared based on the Thailand Entity and Shipping location.  The Commercial Invoice and packing list are generated.</a:t>
            </a:r>
          </a:p>
          <a:p>
            <a:pPr marL="228600" indent="-228600">
              <a:buFont typeface="+mj-lt"/>
              <a:buAutoNum type="arabicPeriod"/>
            </a:pPr>
            <a:r>
              <a:rPr lang="en-US" dirty="0"/>
              <a:t>Supplier prepares and applies labels and documentation per the Harley-Davidson Standard.</a:t>
            </a:r>
          </a:p>
          <a:p>
            <a:pPr marL="228600" indent="-228600">
              <a:buFont typeface="+mj-lt"/>
              <a:buAutoNum type="arabicPeriod"/>
            </a:pPr>
            <a:r>
              <a:rPr lang="en-US" dirty="0"/>
              <a:t>Supplier physically sends the shipment, create the Advance Ship Notice (ASN) and must email the Commercial Invoice to amelogistics@harley-davidson.com</a:t>
            </a:r>
          </a:p>
          <a:p>
            <a:pPr marL="228600" indent="-228600">
              <a:buFont typeface="+mj-lt"/>
              <a:buAutoNum type="arabicPeriod"/>
            </a:pPr>
            <a:r>
              <a:rPr lang="en-US" dirty="0"/>
              <a:t>Supplier emails their payment (sales) invoice to apthailand@Harley-Davidson.com</a:t>
            </a:r>
          </a:p>
          <a:p>
            <a:pPr marL="228600" indent="-228600">
              <a:buFont typeface="+mj-lt"/>
              <a:buAutoNum type="arabicPeriod"/>
            </a:pPr>
            <a:r>
              <a:rPr lang="en-US" dirty="0"/>
              <a:t>For Shipments that are consolidated at the West Coast Consolidation Center (WCCC).  </a:t>
            </a:r>
          </a:p>
          <a:p>
            <a:pPr marL="685800" lvl="1" indent="-228600">
              <a:buFont typeface="+mj-lt"/>
              <a:buAutoNum type="arabicPeriod"/>
            </a:pPr>
            <a:r>
              <a:rPr lang="en-US" dirty="0"/>
              <a:t>Shipment and documentation are validated. </a:t>
            </a:r>
          </a:p>
          <a:p>
            <a:pPr marL="685800" lvl="1" indent="-228600">
              <a:buFont typeface="+mj-lt"/>
              <a:buAutoNum type="arabicPeriod"/>
            </a:pPr>
            <a:r>
              <a:rPr lang="en-US" dirty="0"/>
              <a:t>Material is consolidated </a:t>
            </a:r>
          </a:p>
          <a:p>
            <a:pPr marL="685800" lvl="1" indent="-228600">
              <a:buFont typeface="+mj-lt"/>
              <a:buAutoNum type="arabicPeriod"/>
            </a:pPr>
            <a:r>
              <a:rPr lang="en-US" dirty="0"/>
              <a:t>Material is shipped by ocean / sea freight to Thailand.</a:t>
            </a:r>
          </a:p>
          <a:p>
            <a:pPr marL="228600" lvl="0" indent="-228600">
              <a:buFont typeface="+mj-lt"/>
              <a:buAutoNum type="arabicPeriod"/>
            </a:pPr>
            <a:r>
              <a:rPr lang="en-US" dirty="0"/>
              <a:t>Thailand Logistics submits ocean and direct shipped documentation to Thailand Customs for review and approval    </a:t>
            </a:r>
          </a:p>
          <a:p>
            <a:pPr marL="228600" indent="-228600">
              <a:buFont typeface="+mj-lt"/>
              <a:buAutoNum type="arabicPeriod"/>
            </a:pP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6</a:t>
            </a:fld>
            <a:endParaRPr lang="en-US"/>
          </a:p>
        </p:txBody>
      </p:sp>
    </p:spTree>
    <p:extLst>
      <p:ext uri="{BB962C8B-B14F-4D97-AF65-F5344CB8AC3E}">
        <p14:creationId xmlns:p14="http://schemas.microsoft.com/office/powerpoint/2010/main" val="29738651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Shipping Instructions for both US Suppliers and Non-US Suppliers will be reviewed in the next section.</a:t>
            </a:r>
          </a:p>
        </p:txBody>
      </p:sp>
      <p:sp>
        <p:nvSpPr>
          <p:cNvPr id="4" name="Slide Number Placeholder 3"/>
          <p:cNvSpPr>
            <a:spLocks noGrp="1"/>
          </p:cNvSpPr>
          <p:nvPr>
            <p:ph type="sldNum" sz="quarter" idx="5"/>
          </p:nvPr>
        </p:nvSpPr>
        <p:spPr/>
        <p:txBody>
          <a:bodyPr/>
          <a:lstStyle/>
          <a:p>
            <a:fld id="{04F21AA1-F186-4BC8-A9C6-7631F06D46E4}" type="slidenum">
              <a:rPr lang="en-US" smtClean="0"/>
              <a:t>60</a:t>
            </a:fld>
            <a:endParaRPr lang="en-US"/>
          </a:p>
        </p:txBody>
      </p:sp>
    </p:spTree>
    <p:extLst>
      <p:ext uri="{BB962C8B-B14F-4D97-AF65-F5344CB8AC3E}">
        <p14:creationId xmlns:p14="http://schemas.microsoft.com/office/powerpoint/2010/main" val="3480925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14000"/>
              </a:lnSpc>
              <a:buFont typeface="Arial" panose="020B0604020202020204" pitchFamily="34" charset="0"/>
              <a:buChar char="•"/>
            </a:pPr>
            <a:r>
              <a:rPr lang="en-US" b="0" dirty="0"/>
              <a:t>The weight and size of the shipment determine which transportation carrier is to be contacted for movement of the shipment to the West Coast Consolidation Center.</a:t>
            </a:r>
          </a:p>
          <a:p>
            <a:pPr marL="171450" lvl="0" indent="-171450">
              <a:lnSpc>
                <a:spcPct val="114000"/>
              </a:lnSpc>
              <a:buFont typeface="Arial" panose="020B0604020202020204" pitchFamily="34" charset="0"/>
              <a:buChar char="•"/>
            </a:pPr>
            <a:r>
              <a:rPr lang="en-US" b="0" dirty="0"/>
              <a:t>If </a:t>
            </a:r>
            <a:r>
              <a:rPr lang="en-US" sz="1200" b="0" kern="1200" dirty="0">
                <a:solidFill>
                  <a:schemeClr val="tx1"/>
                </a:solidFill>
                <a:latin typeface="+mn-lt"/>
                <a:ea typeface="+mn-ea"/>
                <a:cs typeface="+mn-cs"/>
              </a:rPr>
              <a:t>Shipment is less than 150 </a:t>
            </a:r>
            <a:r>
              <a:rPr lang="en-US" sz="1200" b="0" kern="1200" dirty="0" err="1">
                <a:solidFill>
                  <a:schemeClr val="tx1"/>
                </a:solidFill>
                <a:latin typeface="+mn-lt"/>
                <a:ea typeface="+mn-ea"/>
                <a:cs typeface="+mn-cs"/>
              </a:rPr>
              <a:t>lbs</a:t>
            </a:r>
            <a:r>
              <a:rPr lang="en-US" sz="1200" b="0" kern="1200" dirty="0">
                <a:solidFill>
                  <a:schemeClr val="tx1"/>
                </a:solidFill>
                <a:latin typeface="+mn-lt"/>
                <a:ea typeface="+mn-ea"/>
                <a:cs typeface="+mn-cs"/>
              </a:rPr>
              <a:t> and not palletized – ship via UPS Parcel using account number 8541VO</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Note: Shipments of 3 or more boxes should be palletized and shipped ODFL, see below</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If Shipment is palletized and /or over 150 </a:t>
            </a:r>
            <a:r>
              <a:rPr lang="en-US" sz="1200" b="0" kern="1200" dirty="0" err="1">
                <a:solidFill>
                  <a:schemeClr val="tx1"/>
                </a:solidFill>
                <a:latin typeface="+mn-lt"/>
                <a:ea typeface="+mn-ea"/>
                <a:cs typeface="+mn-cs"/>
              </a:rPr>
              <a:t>lbs</a:t>
            </a:r>
            <a:r>
              <a:rPr lang="en-US" sz="1200" b="0" kern="1200" dirty="0">
                <a:solidFill>
                  <a:schemeClr val="tx1"/>
                </a:solidFill>
                <a:latin typeface="+mn-lt"/>
                <a:ea typeface="+mn-ea"/>
                <a:cs typeface="+mn-cs"/>
              </a:rPr>
              <a:t> and less than 10,000 </a:t>
            </a:r>
            <a:r>
              <a:rPr lang="en-US" sz="1200" b="0" kern="1200" dirty="0" err="1">
                <a:solidFill>
                  <a:schemeClr val="tx1"/>
                </a:solidFill>
                <a:latin typeface="+mn-lt"/>
                <a:ea typeface="+mn-ea"/>
                <a:cs typeface="+mn-cs"/>
              </a:rPr>
              <a:t>lbs</a:t>
            </a:r>
            <a:r>
              <a:rPr lang="en-US" sz="1200" b="0" kern="1200" dirty="0">
                <a:solidFill>
                  <a:schemeClr val="tx1"/>
                </a:solidFill>
                <a:latin typeface="+mn-lt"/>
                <a:ea typeface="+mn-ea"/>
                <a:cs typeface="+mn-cs"/>
              </a:rPr>
              <a:t> – Ship via </a:t>
            </a:r>
            <a:r>
              <a:rPr lang="en-US" sz="1200" b="1" kern="1200" dirty="0">
                <a:solidFill>
                  <a:schemeClr val="tx1"/>
                </a:solidFill>
                <a:latin typeface="+mn-lt"/>
                <a:ea typeface="+mn-ea"/>
                <a:cs typeface="+mn-cs"/>
              </a:rPr>
              <a:t>ODFL-LTL</a:t>
            </a:r>
            <a:r>
              <a:rPr lang="en-US" sz="1200" b="0" kern="1200" dirty="0">
                <a:solidFill>
                  <a:schemeClr val="tx1"/>
                </a:solidFill>
                <a:latin typeface="+mn-lt"/>
                <a:ea typeface="+mn-ea"/>
                <a:cs typeface="+mn-cs"/>
              </a:rPr>
              <a:t> or another LTL carrier as defined by H-D </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If shipment is more than 10 pallets, or over 10,000 </a:t>
            </a:r>
            <a:r>
              <a:rPr lang="en-US" sz="1200" b="0" kern="1200" dirty="0" err="1">
                <a:solidFill>
                  <a:schemeClr val="tx1"/>
                </a:solidFill>
                <a:latin typeface="+mn-lt"/>
                <a:ea typeface="+mn-ea"/>
                <a:cs typeface="+mn-cs"/>
              </a:rPr>
              <a:t>lbs</a:t>
            </a:r>
            <a:r>
              <a:rPr lang="en-US" sz="1200" b="0" kern="1200" dirty="0">
                <a:solidFill>
                  <a:schemeClr val="tx1"/>
                </a:solidFill>
                <a:latin typeface="+mn-lt"/>
                <a:ea typeface="+mn-ea"/>
                <a:cs typeface="+mn-cs"/>
              </a:rPr>
              <a:t>; or over 16 linear feet – contact Dan Williams or Tom Hermann at UPS for instructions. </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Shipments documented on a single Commercial Invoice to the WCCC for Thailand must physically fit within the standard 40’ Ocean Export Container.</a:t>
            </a:r>
          </a:p>
          <a:p>
            <a:pPr marL="628650" lvl="1" indent="-171450">
              <a:lnSpc>
                <a:spcPct val="114000"/>
              </a:lnSpc>
              <a:buFont typeface="Arial" panose="020B0604020202020204" pitchFamily="34" charset="0"/>
              <a:buChar char="•"/>
            </a:pPr>
            <a:r>
              <a:rPr lang="en-US" sz="1200" b="0" kern="1200" dirty="0">
                <a:solidFill>
                  <a:schemeClr val="tx1"/>
                </a:solidFill>
                <a:latin typeface="+mn-lt"/>
                <a:ea typeface="+mn-ea"/>
                <a:cs typeface="+mn-cs"/>
              </a:rPr>
              <a:t>For standard pallet footprint of 45”x 48”x 55” the capacity of the ocean container is 18 pallets single stacked. </a:t>
            </a:r>
          </a:p>
          <a:p>
            <a:pPr marL="628650" lvl="1" indent="-171450">
              <a:lnSpc>
                <a:spcPct val="114000"/>
              </a:lnSpc>
              <a:buFont typeface="Arial" panose="020B0604020202020204" pitchFamily="34" charset="0"/>
              <a:buChar char="•"/>
            </a:pPr>
            <a:r>
              <a:rPr lang="en-US" sz="1200" b="0" kern="1200" dirty="0">
                <a:solidFill>
                  <a:schemeClr val="tx1"/>
                </a:solidFill>
                <a:latin typeface="+mn-lt"/>
                <a:ea typeface="+mn-ea"/>
                <a:cs typeface="+mn-cs"/>
              </a:rPr>
              <a:t>For pallet footprint less than 45”x 48”x 55 – or double stacking; a calculation is required by supplier to assure shipment can fit into single 40’ Ocean Export Container with a height of 90”.</a:t>
            </a:r>
          </a:p>
          <a:p>
            <a:pPr marL="171450" lvl="0" indent="-171450">
              <a:lnSpc>
                <a:spcPct val="114000"/>
              </a:lnSpc>
              <a:buFont typeface="Arial" panose="020B0604020202020204" pitchFamily="34" charset="0"/>
              <a:buChar char="•"/>
            </a:pPr>
            <a:r>
              <a:rPr lang="en-US" sz="1200" b="0" kern="1200" dirty="0">
                <a:solidFill>
                  <a:schemeClr val="tx1"/>
                </a:solidFill>
                <a:latin typeface="+mn-lt"/>
                <a:ea typeface="+mn-ea"/>
                <a:cs typeface="+mn-cs"/>
              </a:rPr>
              <a:t>Suppliers sending a full truck load shipment will need to provide an invoice for audit prior to pick-up. Email Commercial Invoice to </a:t>
            </a:r>
            <a:r>
              <a:rPr lang="en-US" sz="1200" b="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dwilliams3@ups.com</a:t>
            </a:r>
            <a:r>
              <a:rPr lang="en-US" sz="1200" b="0" kern="1200" dirty="0">
                <a:solidFill>
                  <a:schemeClr val="tx1"/>
                </a:solidFill>
                <a:latin typeface="+mn-lt"/>
                <a:ea typeface="+mn-ea"/>
                <a:cs typeface="+mn-cs"/>
              </a:rPr>
              <a:t> and </a:t>
            </a:r>
            <a:r>
              <a:rPr lang="en-US" sz="1200" b="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amelogistics@harley-davidson.com</a:t>
            </a:r>
            <a:r>
              <a:rPr lang="en-US" sz="1200" b="0" kern="1200" dirty="0">
                <a:solidFill>
                  <a:schemeClr val="tx1"/>
                </a:solidFill>
                <a:latin typeface="+mn-lt"/>
                <a:ea typeface="+mn-ea"/>
                <a:cs typeface="+mn-cs"/>
              </a:rPr>
              <a:t>. When the invoice passes the audit, the shipment will be scheduled for pick-up.</a:t>
            </a:r>
          </a:p>
          <a:p>
            <a:pPr marL="171450" lvl="0" indent="-171450">
              <a:lnSpc>
                <a:spcPct val="114000"/>
              </a:lnSpc>
              <a:buFont typeface="Arial" panose="020B0604020202020204" pitchFamily="34" charset="0"/>
              <a:buChar char="•"/>
            </a:pPr>
            <a:r>
              <a:rPr lang="en-US" sz="1200" b="0" kern="1200" dirty="0">
                <a:solidFill>
                  <a:schemeClr val="tx1"/>
                </a:solidFill>
                <a:latin typeface="+mn-lt"/>
                <a:ea typeface="+mn-ea"/>
                <a:cs typeface="+mn-cs"/>
              </a:rPr>
              <a:t>Shipments larger than the capacity of a single Ocean Export Container must be split into two (or more) Commercial Invoices</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Note that without any written communication from an H-D SCA or Logistics Team – the Supplier should not book any shipment through UPS / DHL Express directly to the H-D Thailand Facility </a:t>
            </a:r>
          </a:p>
          <a:p>
            <a:pPr marL="171450" lvl="0" indent="-171450">
              <a:lnSpc>
                <a:spcPct val="114000"/>
              </a:lnSpc>
              <a:buFont typeface="Arial" panose="020B0604020202020204" pitchFamily="34" charset="0"/>
              <a:buChar char="•"/>
            </a:pPr>
            <a:r>
              <a:rPr lang="en-US" sz="1200" b="0" kern="1200" dirty="0">
                <a:solidFill>
                  <a:schemeClr val="tx1"/>
                </a:solidFill>
                <a:latin typeface="+mn-lt"/>
                <a:ea typeface="+mn-ea"/>
                <a:cs typeface="+mn-cs"/>
              </a:rPr>
              <a:t>These instructions can be found on H-DSN as the H-D Thailand Shipper Letter of Instruction in the General Business/Doing Business with Harley-Davidson section or in the General Business/Transportation Routing Guide section. </a:t>
            </a:r>
          </a:p>
          <a:p>
            <a:pPr marL="171450" lvl="0" indent="-171450">
              <a:lnSpc>
                <a:spcPct val="114000"/>
              </a:lnSpc>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04F21AA1-F186-4BC8-A9C6-7631F06D46E4}" type="slidenum">
              <a:rPr lang="en-US" smtClean="0"/>
              <a:t>61</a:t>
            </a:fld>
            <a:endParaRPr lang="en-US"/>
          </a:p>
        </p:txBody>
      </p:sp>
    </p:spTree>
    <p:extLst>
      <p:ext uri="{BB962C8B-B14F-4D97-AF65-F5344CB8AC3E}">
        <p14:creationId xmlns:p14="http://schemas.microsoft.com/office/powerpoint/2010/main" val="12961341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b="0" kern="1200" dirty="0">
                <a:solidFill>
                  <a:schemeClr val="tx1"/>
                </a:solidFill>
                <a:latin typeface="+mn-lt"/>
                <a:ea typeface="+mn-ea"/>
                <a:cs typeface="+mn-cs"/>
              </a:rPr>
              <a:t>For Non-US Originating Suppliers – Please contact Thailand Logistics for shipment instructions.  </a:t>
            </a:r>
          </a:p>
          <a:p>
            <a:pPr marL="342900" indent="-342900">
              <a:buFont typeface="Arial" panose="020B0604020202020204" pitchFamily="34" charset="0"/>
              <a:buChar char="•"/>
            </a:pPr>
            <a:r>
              <a:rPr lang="en-US" sz="1200" b="0" kern="1200" dirty="0">
                <a:solidFill>
                  <a:schemeClr val="tx1"/>
                </a:solidFill>
                <a:latin typeface="+mn-lt"/>
                <a:ea typeface="+mn-ea"/>
                <a:cs typeface="+mn-cs"/>
              </a:rPr>
              <a:t>The appointed freight forwarder will be defined by this group.</a:t>
            </a:r>
          </a:p>
          <a:p>
            <a:pPr marL="342900" indent="-342900">
              <a:buFont typeface="Arial" panose="020B0604020202020204" pitchFamily="34" charset="0"/>
              <a:buChar char="•"/>
            </a:pPr>
            <a:endParaRPr lang="en-US" sz="1200" b="0" kern="1200" dirty="0">
              <a:solidFill>
                <a:schemeClr val="tx1"/>
              </a:solidFill>
              <a:latin typeface="+mn-lt"/>
              <a:ea typeface="+mn-ea"/>
              <a:cs typeface="+mn-cs"/>
            </a:endParaRPr>
          </a:p>
          <a:p>
            <a:pPr marL="171450" lvl="0" indent="-171450">
              <a:lnSpc>
                <a:spcPct val="114000"/>
              </a:lnSpc>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04F21AA1-F186-4BC8-A9C6-7631F06D46E4}" type="slidenum">
              <a:rPr lang="en-US" smtClean="0"/>
              <a:t>62</a:t>
            </a:fld>
            <a:endParaRPr lang="en-US"/>
          </a:p>
        </p:txBody>
      </p:sp>
    </p:spTree>
    <p:extLst>
      <p:ext uri="{BB962C8B-B14F-4D97-AF65-F5344CB8AC3E}">
        <p14:creationId xmlns:p14="http://schemas.microsoft.com/office/powerpoint/2010/main" val="776307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3524" y="4585507"/>
            <a:ext cx="5618480" cy="3665459"/>
          </a:xfrm>
        </p:spPr>
        <p:txBody>
          <a:bodyPr/>
          <a:lstStyle/>
          <a:p>
            <a:pPr marL="171450" indent="-171450">
              <a:buFont typeface="Arial" panose="020B0604020202020204" pitchFamily="34" charset="0"/>
              <a:buChar char="•"/>
            </a:pPr>
            <a:r>
              <a:rPr lang="en-US" dirty="0"/>
              <a:t>There are 5 core elements required for compliant shipments: the Commercial Invoice, Packing List, B10 Labels, ASN &amp; Payment Invoice.</a:t>
            </a:r>
          </a:p>
          <a:p>
            <a:pPr marL="171450" indent="-171450">
              <a:buFont typeface="Arial" panose="020B0604020202020204" pitchFamily="34" charset="0"/>
              <a:buChar char="•"/>
            </a:pPr>
            <a:r>
              <a:rPr lang="en-US" dirty="0"/>
              <a:t>A critical tool for control is the use of the packing list number that serves as a reference number on each of the corresponding documents.  Remember Packing List number = the Commercial Invoice number = the ASN number and the Payment Invoice number.  It also appears on the B10 Master and Container Labels. </a:t>
            </a:r>
          </a:p>
          <a:p>
            <a:pPr marL="171450" indent="-171450">
              <a:buFont typeface="Arial" panose="020B0604020202020204" pitchFamily="34" charset="0"/>
              <a:buChar char="•"/>
            </a:pPr>
            <a:r>
              <a:rPr lang="en-US" dirty="0"/>
              <a:t>Another means of control is the match between the Handling Unit/Serial Number from the ASN and the Handling Unit/Serial Number on the Master B10 Label.</a:t>
            </a:r>
          </a:p>
          <a:p>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63</a:t>
            </a:fld>
            <a:endParaRPr lang="en-US"/>
          </a:p>
        </p:txBody>
      </p:sp>
    </p:spTree>
    <p:extLst>
      <p:ext uri="{BB962C8B-B14F-4D97-AF65-F5344CB8AC3E}">
        <p14:creationId xmlns:p14="http://schemas.microsoft.com/office/powerpoint/2010/main" val="18419297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assistance with Supplier shipments to Thailand – help is available.</a:t>
            </a:r>
          </a:p>
          <a:p>
            <a:endParaRPr lang="en-US" dirty="0"/>
          </a:p>
        </p:txBody>
      </p:sp>
      <p:sp>
        <p:nvSpPr>
          <p:cNvPr id="4" name="Slide Number Placeholder 3"/>
          <p:cNvSpPr>
            <a:spLocks noGrp="1"/>
          </p:cNvSpPr>
          <p:nvPr>
            <p:ph type="sldNum" sz="quarter" idx="5"/>
          </p:nvPr>
        </p:nvSpPr>
        <p:spPr/>
        <p:txBody>
          <a:bodyPr/>
          <a:lstStyle/>
          <a:p>
            <a:fld id="{04F21AA1-F186-4BC8-A9C6-7631F06D46E4}" type="slidenum">
              <a:rPr lang="en-US" smtClean="0"/>
              <a:t>64</a:t>
            </a:fld>
            <a:endParaRPr lang="en-US"/>
          </a:p>
        </p:txBody>
      </p:sp>
    </p:spTree>
    <p:extLst>
      <p:ext uri="{BB962C8B-B14F-4D97-AF65-F5344CB8AC3E}">
        <p14:creationId xmlns:p14="http://schemas.microsoft.com/office/powerpoint/2010/main" val="2316469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14000"/>
              </a:lnSpc>
              <a:buFont typeface="Arial" panose="020B0604020202020204" pitchFamily="34" charset="0"/>
              <a:buChar char="•"/>
            </a:pPr>
            <a:r>
              <a:rPr lang="en-US" b="0" dirty="0"/>
              <a:t>The assigned Supply Chain Analyst at H-D is the primary source of help for a supplier.</a:t>
            </a:r>
          </a:p>
          <a:p>
            <a:pPr marL="171450" lvl="0" indent="-171450">
              <a:lnSpc>
                <a:spcPct val="114000"/>
              </a:lnSpc>
              <a:buFont typeface="Arial" panose="020B0604020202020204" pitchFamily="34" charset="0"/>
              <a:buChar char="•"/>
            </a:pPr>
            <a:r>
              <a:rPr lang="en-US" b="0" dirty="0"/>
              <a:t>The US Logistics team can assist with Audit results and questions pertaining to adherence to the shipment documentation requirements.  </a:t>
            </a:r>
          </a:p>
          <a:p>
            <a:pPr marL="171450" lvl="0" indent="-171450">
              <a:lnSpc>
                <a:spcPct val="114000"/>
              </a:lnSpc>
              <a:buFont typeface="Arial" panose="020B0604020202020204" pitchFamily="34" charset="0"/>
              <a:buChar char="•"/>
            </a:pPr>
            <a:r>
              <a:rPr lang="en-US" b="0" dirty="0"/>
              <a:t>The email for the US Logistics team is the same as where you send your pre-alert:  amelogistics@Harley-Davidson.com</a:t>
            </a:r>
          </a:p>
          <a:p>
            <a:pPr marL="171450" lvl="0" indent="-171450">
              <a:lnSpc>
                <a:spcPct val="114000"/>
              </a:lnSpc>
              <a:buFont typeface="Arial" panose="020B0604020202020204" pitchFamily="34" charset="0"/>
              <a:buChar char="•"/>
            </a:pPr>
            <a:r>
              <a:rPr lang="en-US" b="0" dirty="0"/>
              <a:t>The overall Supplier/ H-D Relationship contact for each supplier is their respective Supply Base Analyst – located at the Product Development Center in the US.  </a:t>
            </a:r>
          </a:p>
          <a:p>
            <a:pPr marL="171450" lvl="0" indent="-171450">
              <a:lnSpc>
                <a:spcPct val="114000"/>
              </a:lnSpc>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04F21AA1-F186-4BC8-A9C6-7631F06D46E4}" type="slidenum">
              <a:rPr lang="en-US" smtClean="0"/>
              <a:t>65</a:t>
            </a:fld>
            <a:endParaRPr lang="en-US"/>
          </a:p>
        </p:txBody>
      </p:sp>
    </p:spTree>
    <p:extLst>
      <p:ext uri="{BB962C8B-B14F-4D97-AF65-F5344CB8AC3E}">
        <p14:creationId xmlns:p14="http://schemas.microsoft.com/office/powerpoint/2010/main" val="35535208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This concludes the H-D Thailand Supplier Shipping Compliance Training Module.  Please click on the link complete the required Knowledge Check.  80% or greater is required for successful completion. </a:t>
            </a:r>
          </a:p>
          <a:p>
            <a:r>
              <a:rPr lang="en-US" sz="1200" kern="1200">
                <a:solidFill>
                  <a:schemeClr val="tx1"/>
                </a:solidFill>
                <a:latin typeface="+mn-lt"/>
                <a:ea typeface="+mn-ea"/>
                <a:cs typeface="+mn-cs"/>
              </a:rPr>
              <a:t>https://forms.office.com/Pages/ResponsePage.aspx?id=Zvcr18XqP0eBcC5PSVTDFziwESv1wL1AkZe6-za5iMxUNU4zMjU4V1ZFSzBTVFY3RzlYOTVOM0RVQi4u</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4F21AA1-F186-4BC8-A9C6-7631F06D46E4}" type="slidenum">
              <a:rPr lang="en-US" smtClean="0"/>
              <a:t>66</a:t>
            </a:fld>
            <a:endParaRPr lang="en-US"/>
          </a:p>
        </p:txBody>
      </p:sp>
    </p:spTree>
    <p:extLst>
      <p:ext uri="{BB962C8B-B14F-4D97-AF65-F5344CB8AC3E}">
        <p14:creationId xmlns:p14="http://schemas.microsoft.com/office/powerpoint/2010/main" val="3344707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will provide an overview of Tools and Reference Materials that are available. </a:t>
            </a:r>
          </a:p>
        </p:txBody>
      </p:sp>
      <p:sp>
        <p:nvSpPr>
          <p:cNvPr id="4" name="Slide Number Placeholder 3"/>
          <p:cNvSpPr>
            <a:spLocks noGrp="1"/>
          </p:cNvSpPr>
          <p:nvPr>
            <p:ph type="sldNum" sz="quarter" idx="5"/>
          </p:nvPr>
        </p:nvSpPr>
        <p:spPr/>
        <p:txBody>
          <a:bodyPr/>
          <a:lstStyle/>
          <a:p>
            <a:fld id="{04F21AA1-F186-4BC8-A9C6-7631F06D46E4}" type="slidenum">
              <a:rPr lang="en-US" smtClean="0"/>
              <a:t>7</a:t>
            </a:fld>
            <a:endParaRPr lang="en-US"/>
          </a:p>
        </p:txBody>
      </p:sp>
    </p:spTree>
    <p:extLst>
      <p:ext uri="{BB962C8B-B14F-4D97-AF65-F5344CB8AC3E}">
        <p14:creationId xmlns:p14="http://schemas.microsoft.com/office/powerpoint/2010/main" val="222550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Suppliers can access tools and reference materials on www.h-dsn.com website</a:t>
            </a:r>
          </a:p>
          <a:p>
            <a:pPr marL="171450" indent="-171450">
              <a:buFont typeface="Arial" panose="020B0604020202020204" pitchFamily="34" charset="0"/>
              <a:buChar char="•"/>
            </a:pPr>
            <a:r>
              <a:rPr lang="en-US" dirty="0"/>
              <a:t>There are two sections that contain pertinent information related to shipments and shipment documentation for Thailand.</a:t>
            </a:r>
          </a:p>
          <a:p>
            <a:pPr marL="171450" indent="-171450">
              <a:buFont typeface="Arial" panose="020B0604020202020204" pitchFamily="34" charset="0"/>
              <a:buChar char="•"/>
            </a:pPr>
            <a:r>
              <a:rPr lang="en-US" i="1" dirty="0"/>
              <a:t>In the General Business Information/Doing Business with Harley-Davidson/H-D Thailand Section the following documents can be found: </a:t>
            </a:r>
          </a:p>
          <a:p>
            <a:pPr marL="628650" lvl="1" indent="-171450">
              <a:buFont typeface="Arial" panose="020B0604020202020204" pitchFamily="34" charset="0"/>
              <a:buChar char="•"/>
            </a:pPr>
            <a:r>
              <a:rPr lang="en-US" dirty="0"/>
              <a:t>Commercial Invoice Template </a:t>
            </a:r>
          </a:p>
          <a:p>
            <a:pPr marL="628650" lvl="1" indent="-171450">
              <a:buFont typeface="Arial" panose="020B0604020202020204" pitchFamily="34" charset="0"/>
              <a:buChar char="•"/>
            </a:pPr>
            <a:r>
              <a:rPr lang="en-US" dirty="0"/>
              <a:t>Shipping Checklist</a:t>
            </a:r>
          </a:p>
          <a:p>
            <a:pPr marL="628650" lvl="1" indent="-171450">
              <a:buFont typeface="Arial" panose="020B0604020202020204" pitchFamily="34" charset="0"/>
              <a:buChar char="•"/>
            </a:pPr>
            <a:r>
              <a:rPr lang="en-US" dirty="0"/>
              <a:t>Supplier Instructions for Shipping to Thailand</a:t>
            </a:r>
          </a:p>
          <a:p>
            <a:pPr marL="171450" lvl="0" indent="-171450">
              <a:buFont typeface="Arial" panose="020B0604020202020204" pitchFamily="34" charset="0"/>
              <a:buChar char="•"/>
            </a:pPr>
            <a:r>
              <a:rPr lang="en-US" dirty="0"/>
              <a:t>In the General Business Information/Electronic Commerce Information section – the following can be found:</a:t>
            </a:r>
          </a:p>
          <a:p>
            <a:pPr marL="628650" lvl="1" indent="-171450">
              <a:buFont typeface="Arial" panose="020B0604020202020204" pitchFamily="34" charset="0"/>
              <a:buChar char="•"/>
            </a:pPr>
            <a:r>
              <a:rPr lang="en-US" dirty="0"/>
              <a:t>EDI Standards</a:t>
            </a:r>
          </a:p>
          <a:p>
            <a:pPr marL="628650" lvl="1" indent="-171450">
              <a:buFont typeface="Arial" panose="020B0604020202020204" pitchFamily="34" charset="0"/>
              <a:buChar char="•"/>
            </a:pPr>
            <a:r>
              <a:rPr lang="en-US" dirty="0"/>
              <a:t>EDI Implementation Guides </a:t>
            </a:r>
          </a:p>
          <a:p>
            <a:pPr marL="628650" lvl="1" indent="-171450">
              <a:buFont typeface="Arial" panose="020B0604020202020204" pitchFamily="34" charset="0"/>
              <a:buChar char="•"/>
            </a:pPr>
            <a:r>
              <a:rPr lang="en-US" dirty="0"/>
              <a:t>And Bar Coding Requirements </a:t>
            </a:r>
          </a:p>
          <a:p>
            <a:pPr marL="457200" lvl="1" indent="0">
              <a:buFont typeface="Arial" panose="020B0604020202020204" pitchFamily="34" charset="0"/>
              <a:buNone/>
            </a:pPr>
            <a:endParaRPr lang="en-US" dirty="0"/>
          </a:p>
          <a:p>
            <a:r>
              <a:rPr lang="en-US" dirty="0"/>
              <a:t> </a:t>
            </a:r>
          </a:p>
        </p:txBody>
      </p:sp>
      <p:sp>
        <p:nvSpPr>
          <p:cNvPr id="4" name="Slide Number Placeholder 3"/>
          <p:cNvSpPr>
            <a:spLocks noGrp="1"/>
          </p:cNvSpPr>
          <p:nvPr>
            <p:ph type="sldNum" sz="quarter" idx="5"/>
          </p:nvPr>
        </p:nvSpPr>
        <p:spPr/>
        <p:txBody>
          <a:bodyPr/>
          <a:lstStyle/>
          <a:p>
            <a:fld id="{04F21AA1-F186-4BC8-A9C6-7631F06D46E4}" type="slidenum">
              <a:rPr lang="en-US" smtClean="0"/>
              <a:t>8</a:t>
            </a:fld>
            <a:endParaRPr lang="en-US"/>
          </a:p>
        </p:txBody>
      </p:sp>
    </p:spTree>
    <p:extLst>
      <p:ext uri="{BB962C8B-B14F-4D97-AF65-F5344CB8AC3E}">
        <p14:creationId xmlns:p14="http://schemas.microsoft.com/office/powerpoint/2010/main" val="2838304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Thailand Shipping Checklist is provided as a guide for suppliers to follow for compliant shipments.</a:t>
            </a:r>
          </a:p>
          <a:p>
            <a:pPr marL="171450" indent="-171450">
              <a:buFont typeface="Arial" panose="020B0604020202020204" pitchFamily="34" charset="0"/>
              <a:buChar char="•"/>
            </a:pPr>
            <a:r>
              <a:rPr lang="en-US" dirty="0"/>
              <a:t>The checklist details the requirements for the Commercial Invoice with details for the Entity, Header, Item and Footer. </a:t>
            </a:r>
          </a:p>
          <a:p>
            <a:pPr marL="171450" indent="-171450">
              <a:buFont typeface="Arial" panose="020B0604020202020204" pitchFamily="34" charset="0"/>
              <a:buChar char="•"/>
            </a:pPr>
            <a:r>
              <a:rPr lang="en-US" dirty="0"/>
              <a:t>The ASN requirement and B10 Label Requirements are noted. </a:t>
            </a:r>
          </a:p>
          <a:p>
            <a:pPr marL="171450" indent="-171450">
              <a:buFont typeface="Arial" panose="020B0604020202020204" pitchFamily="34" charset="0"/>
              <a:buChar char="•"/>
            </a:pPr>
            <a:r>
              <a:rPr lang="en-US" dirty="0"/>
              <a:t>The Checklist also provides the reminder that suppliers must email their Commercial Invoice at time of shipment.</a:t>
            </a:r>
          </a:p>
          <a:p>
            <a:pPr marL="171450" indent="-171450">
              <a:buFont typeface="Arial" panose="020B0604020202020204" pitchFamily="34" charset="0"/>
              <a:buChar char="•"/>
            </a:pPr>
            <a:r>
              <a:rPr lang="en-US" dirty="0"/>
              <a:t>Suppliers should validate that they are using the latest version of the checklist</a:t>
            </a:r>
          </a:p>
        </p:txBody>
      </p:sp>
      <p:sp>
        <p:nvSpPr>
          <p:cNvPr id="4" name="Slide Number Placeholder 3"/>
          <p:cNvSpPr>
            <a:spLocks noGrp="1"/>
          </p:cNvSpPr>
          <p:nvPr>
            <p:ph type="sldNum" sz="quarter" idx="5"/>
          </p:nvPr>
        </p:nvSpPr>
        <p:spPr/>
        <p:txBody>
          <a:bodyPr/>
          <a:lstStyle/>
          <a:p>
            <a:fld id="{04F21AA1-F186-4BC8-A9C6-7631F06D46E4}" type="slidenum">
              <a:rPr lang="en-US" smtClean="0"/>
              <a:t>9</a:t>
            </a:fld>
            <a:endParaRPr lang="en-US"/>
          </a:p>
        </p:txBody>
      </p:sp>
    </p:spTree>
    <p:extLst>
      <p:ext uri="{BB962C8B-B14F-4D97-AF65-F5344CB8AC3E}">
        <p14:creationId xmlns:p14="http://schemas.microsoft.com/office/powerpoint/2010/main" val="356445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AB3A824-1A51-4B26-AD58-A6D8E14F6C04}" type="datetimeFigureOut">
              <a:rPr lang="en-US" smtClean="0"/>
              <a:t>11/14/2019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
              </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375167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16C4C9A-3960-41CF-A4E9-2A8FB932454B}" type="datetimeFigureOut">
              <a:rPr lang="en-US" smtClean="0"/>
              <a:t>11/14/2019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
              </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11DEFCB-B42A-44F8-BF91-D252C2BFCBE7}"/>
              </a:ext>
            </a:extLst>
          </p:cNvPr>
          <p:cNvSpPr/>
          <p:nvPr userDrawn="1"/>
        </p:nvSpPr>
        <p:spPr>
          <a:xfrm>
            <a:off x="995243"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51D825F9-4853-43B4-85AA-9499C9EABF1A}"/>
              </a:ext>
            </a:extLst>
          </p:cNvPr>
          <p:cNvPicPr>
            <a:picLocks noChangeAspect="1"/>
          </p:cNvPicPr>
          <p:nvPr userDrawn="1"/>
        </p:nvPicPr>
        <p:blipFill>
          <a:blip r:embed="rId3"/>
          <a:stretch>
            <a:fillRect/>
          </a:stretch>
        </p:blipFill>
        <p:spPr>
          <a:xfrm>
            <a:off x="11163388" y="6047469"/>
            <a:ext cx="936346" cy="731520"/>
          </a:xfrm>
          <a:prstGeom prst="rect">
            <a:avLst/>
          </a:prstGeom>
        </p:spPr>
      </p:pic>
    </p:spTree>
    <p:custDataLst>
      <p:tags r:id="rId1"/>
    </p:custDataLst>
    <p:extLst>
      <p:ext uri="{BB962C8B-B14F-4D97-AF65-F5344CB8AC3E}">
        <p14:creationId xmlns:p14="http://schemas.microsoft.com/office/powerpoint/2010/main" val="334416658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11/14/2019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a:extLst>
              <a:ext uri="{FF2B5EF4-FFF2-40B4-BE49-F238E27FC236}">
                <a16:creationId xmlns:a16="http://schemas.microsoft.com/office/drawing/2014/main" id="{1A1A3352-188A-444B-B22E-0606F46223C1}"/>
              </a:ext>
            </a:extLst>
          </p:cNvPr>
          <p:cNvPicPr>
            <a:picLocks noChangeAspect="1"/>
          </p:cNvPicPr>
          <p:nvPr userDrawn="1"/>
        </p:nvPicPr>
        <p:blipFill>
          <a:blip r:embed="rId3"/>
          <a:stretch>
            <a:fillRect/>
          </a:stretch>
        </p:blipFill>
        <p:spPr>
          <a:xfrm>
            <a:off x="10821642" y="5770378"/>
            <a:ext cx="1170533" cy="914479"/>
          </a:xfrm>
          <a:prstGeom prst="rect">
            <a:avLst/>
          </a:prstGeom>
        </p:spPr>
      </p:pic>
    </p:spTree>
    <p:custDataLst>
      <p:tags r:id="rId1"/>
    </p:custDataLst>
    <p:extLst>
      <p:ext uri="{BB962C8B-B14F-4D97-AF65-F5344CB8AC3E}">
        <p14:creationId xmlns:p14="http://schemas.microsoft.com/office/powerpoint/2010/main" val="24365920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11/14/2019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a:extLst>
              <a:ext uri="{FF2B5EF4-FFF2-40B4-BE49-F238E27FC236}">
                <a16:creationId xmlns:a16="http://schemas.microsoft.com/office/drawing/2014/main" id="{63CF2A67-9A02-4CF1-9040-4B3E1E9D7532}"/>
              </a:ext>
            </a:extLst>
          </p:cNvPr>
          <p:cNvPicPr>
            <a:picLocks noChangeAspect="1"/>
          </p:cNvPicPr>
          <p:nvPr userDrawn="1"/>
        </p:nvPicPr>
        <p:blipFill>
          <a:blip r:embed="rId3"/>
          <a:stretch>
            <a:fillRect/>
          </a:stretch>
        </p:blipFill>
        <p:spPr>
          <a:xfrm>
            <a:off x="10849352" y="5807323"/>
            <a:ext cx="1170533" cy="914479"/>
          </a:xfrm>
          <a:prstGeom prst="rect">
            <a:avLst/>
          </a:prstGeom>
        </p:spPr>
      </p:pic>
    </p:spTree>
    <p:custDataLst>
      <p:tags r:id="rId1"/>
    </p:custDataLst>
    <p:extLst>
      <p:ext uri="{BB962C8B-B14F-4D97-AF65-F5344CB8AC3E}">
        <p14:creationId xmlns:p14="http://schemas.microsoft.com/office/powerpoint/2010/main" val="253635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11/14/2019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a:extLst>
              <a:ext uri="{FF2B5EF4-FFF2-40B4-BE49-F238E27FC236}">
                <a16:creationId xmlns:a16="http://schemas.microsoft.com/office/drawing/2014/main" id="{7D38265F-D539-43B0-B36C-1807FE7793A3}"/>
              </a:ext>
            </a:extLst>
          </p:cNvPr>
          <p:cNvPicPr>
            <a:picLocks noChangeAspect="1"/>
          </p:cNvPicPr>
          <p:nvPr userDrawn="1"/>
        </p:nvPicPr>
        <p:blipFill>
          <a:blip r:embed="rId3"/>
          <a:stretch>
            <a:fillRect/>
          </a:stretch>
        </p:blipFill>
        <p:spPr>
          <a:xfrm>
            <a:off x="11186764" y="6044479"/>
            <a:ext cx="934889" cy="731520"/>
          </a:xfrm>
          <a:prstGeom prst="rect">
            <a:avLst/>
          </a:prstGeom>
        </p:spPr>
      </p:pic>
    </p:spTree>
    <p:custDataLst>
      <p:tags r:id="rId1"/>
    </p:custDataLst>
    <p:extLst>
      <p:ext uri="{BB962C8B-B14F-4D97-AF65-F5344CB8AC3E}">
        <p14:creationId xmlns:p14="http://schemas.microsoft.com/office/powerpoint/2010/main" val="422327567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E5059C3-6A89-4494-99FF-5A4D6FFD50EB}" type="datetimeFigureOut">
              <a:rPr lang="en-US" smtClean="0"/>
              <a:t>11/14/2019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
              </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pic>
        <p:nvPicPr>
          <p:cNvPr id="8" name="Picture 7">
            <a:extLst>
              <a:ext uri="{FF2B5EF4-FFF2-40B4-BE49-F238E27FC236}">
                <a16:creationId xmlns:a16="http://schemas.microsoft.com/office/drawing/2014/main" id="{EA0F3A3A-7DB5-4310-9257-13A1601CC9CF}"/>
              </a:ext>
            </a:extLst>
          </p:cNvPr>
          <p:cNvPicPr>
            <a:picLocks noChangeAspect="1"/>
          </p:cNvPicPr>
          <p:nvPr userDrawn="1"/>
        </p:nvPicPr>
        <p:blipFill>
          <a:blip r:embed="rId2"/>
          <a:stretch>
            <a:fillRect/>
          </a:stretch>
        </p:blipFill>
        <p:spPr>
          <a:xfrm>
            <a:off x="10747751" y="5798088"/>
            <a:ext cx="1170533" cy="914479"/>
          </a:xfrm>
          <a:prstGeom prst="rect">
            <a:avLst/>
          </a:prstGeom>
        </p:spPr>
      </p:pic>
    </p:spTree>
    <p:extLst>
      <p:ext uri="{BB962C8B-B14F-4D97-AF65-F5344CB8AC3E}">
        <p14:creationId xmlns:p14="http://schemas.microsoft.com/office/powerpoint/2010/main" val="10672732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11/14/2019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a:extLst>
              <a:ext uri="{FF2B5EF4-FFF2-40B4-BE49-F238E27FC236}">
                <a16:creationId xmlns:a16="http://schemas.microsoft.com/office/drawing/2014/main" id="{D12559B8-CD45-4A80-908A-8286466704B7}"/>
              </a:ext>
            </a:extLst>
          </p:cNvPr>
          <p:cNvPicPr>
            <a:picLocks noChangeAspect="1"/>
          </p:cNvPicPr>
          <p:nvPr userDrawn="1"/>
        </p:nvPicPr>
        <p:blipFill>
          <a:blip r:embed="rId3"/>
          <a:stretch>
            <a:fillRect/>
          </a:stretch>
        </p:blipFill>
        <p:spPr>
          <a:xfrm>
            <a:off x="11163389" y="6056705"/>
            <a:ext cx="936346" cy="731520"/>
          </a:xfrm>
          <a:prstGeom prst="rect">
            <a:avLst/>
          </a:prstGeom>
        </p:spPr>
      </p:pic>
    </p:spTree>
    <p:custDataLst>
      <p:tags r:id="rId1"/>
    </p:custDataLst>
    <p:extLst>
      <p:ext uri="{BB962C8B-B14F-4D97-AF65-F5344CB8AC3E}">
        <p14:creationId xmlns:p14="http://schemas.microsoft.com/office/powerpoint/2010/main" val="34345815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11/14/2019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0" name="Picture 9">
            <a:extLst>
              <a:ext uri="{FF2B5EF4-FFF2-40B4-BE49-F238E27FC236}">
                <a16:creationId xmlns:a16="http://schemas.microsoft.com/office/drawing/2014/main" id="{4582EB51-FC91-43B9-8692-9D225DAE21D8}"/>
              </a:ext>
            </a:extLst>
          </p:cNvPr>
          <p:cNvPicPr>
            <a:picLocks noChangeAspect="1"/>
          </p:cNvPicPr>
          <p:nvPr userDrawn="1"/>
        </p:nvPicPr>
        <p:blipFill>
          <a:blip r:embed="rId3"/>
          <a:stretch>
            <a:fillRect/>
          </a:stretch>
        </p:blipFill>
        <p:spPr>
          <a:xfrm>
            <a:off x="11163389" y="6028996"/>
            <a:ext cx="936346" cy="731520"/>
          </a:xfrm>
          <a:prstGeom prst="rect">
            <a:avLst/>
          </a:prstGeom>
        </p:spPr>
      </p:pic>
    </p:spTree>
    <p:custDataLst>
      <p:tags r:id="rId1"/>
    </p:custDataLst>
    <p:extLst>
      <p:ext uri="{BB962C8B-B14F-4D97-AF65-F5344CB8AC3E}">
        <p14:creationId xmlns:p14="http://schemas.microsoft.com/office/powerpoint/2010/main" val="28988073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11/14/2019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6" name="Picture 5">
            <a:extLst>
              <a:ext uri="{FF2B5EF4-FFF2-40B4-BE49-F238E27FC236}">
                <a16:creationId xmlns:a16="http://schemas.microsoft.com/office/drawing/2014/main" id="{5A5EE090-C4F0-4EB0-82CF-7A05C62FA816}"/>
              </a:ext>
            </a:extLst>
          </p:cNvPr>
          <p:cNvPicPr>
            <a:picLocks noChangeAspect="1"/>
          </p:cNvPicPr>
          <p:nvPr userDrawn="1"/>
        </p:nvPicPr>
        <p:blipFill>
          <a:blip r:embed="rId3"/>
          <a:stretch>
            <a:fillRect/>
          </a:stretch>
        </p:blipFill>
        <p:spPr>
          <a:xfrm>
            <a:off x="11163389" y="6126480"/>
            <a:ext cx="936346" cy="731520"/>
          </a:xfrm>
          <a:prstGeom prst="rect">
            <a:avLst/>
          </a:prstGeom>
        </p:spPr>
      </p:pic>
    </p:spTree>
    <p:custDataLst>
      <p:tags r:id="rId1"/>
    </p:custDataLst>
    <p:extLst>
      <p:ext uri="{BB962C8B-B14F-4D97-AF65-F5344CB8AC3E}">
        <p14:creationId xmlns:p14="http://schemas.microsoft.com/office/powerpoint/2010/main" val="280739193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11/14/2019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pic>
        <p:nvPicPr>
          <p:cNvPr id="5" name="Picture 4">
            <a:extLst>
              <a:ext uri="{FF2B5EF4-FFF2-40B4-BE49-F238E27FC236}">
                <a16:creationId xmlns:a16="http://schemas.microsoft.com/office/drawing/2014/main" id="{2981098D-5ED1-4439-B88F-90C6965198DD}"/>
              </a:ext>
            </a:extLst>
          </p:cNvPr>
          <p:cNvPicPr>
            <a:picLocks noChangeAspect="1"/>
          </p:cNvPicPr>
          <p:nvPr userDrawn="1"/>
        </p:nvPicPr>
        <p:blipFill>
          <a:blip r:embed="rId3"/>
          <a:stretch>
            <a:fillRect/>
          </a:stretch>
        </p:blipFill>
        <p:spPr>
          <a:xfrm>
            <a:off x="11172624" y="6038233"/>
            <a:ext cx="936346" cy="731520"/>
          </a:xfrm>
          <a:prstGeom prst="rect">
            <a:avLst/>
          </a:prstGeom>
        </p:spPr>
      </p:pic>
    </p:spTree>
    <p:custDataLst>
      <p:tags r:id="rId1"/>
    </p:custDataLst>
    <p:extLst>
      <p:ext uri="{BB962C8B-B14F-4D97-AF65-F5344CB8AC3E}">
        <p14:creationId xmlns:p14="http://schemas.microsoft.com/office/powerpoint/2010/main" val="47028235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11/14/2019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ustDataLst>
      <p:tags r:id="rId1"/>
    </p:custDataLst>
    <p:extLst>
      <p:ext uri="{BB962C8B-B14F-4D97-AF65-F5344CB8AC3E}">
        <p14:creationId xmlns:p14="http://schemas.microsoft.com/office/powerpoint/2010/main" val="38516453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7D525BB-DA17-4BA0-B3C8-3AC3ABC827E6}" type="datetimeFigureOut">
              <a:rPr lang="en-US" smtClean="0"/>
              <a:t>11/14/2019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
              </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481689B2-4261-4617-94D9-24C5CCC15126}"/>
              </a:ext>
            </a:extLst>
          </p:cNvPr>
          <p:cNvPicPr>
            <a:picLocks noChangeAspect="1"/>
          </p:cNvPicPr>
          <p:nvPr userDrawn="1"/>
        </p:nvPicPr>
        <p:blipFill>
          <a:blip r:embed="rId3"/>
          <a:stretch>
            <a:fillRect/>
          </a:stretch>
        </p:blipFill>
        <p:spPr>
          <a:xfrm>
            <a:off x="11154153" y="6028996"/>
            <a:ext cx="936346" cy="731520"/>
          </a:xfrm>
          <a:prstGeom prst="rect">
            <a:avLst/>
          </a:prstGeom>
        </p:spPr>
      </p:pic>
    </p:spTree>
    <p:custDataLst>
      <p:tags r:id="rId1"/>
    </p:custDataLst>
    <p:extLst>
      <p:ext uri="{BB962C8B-B14F-4D97-AF65-F5344CB8AC3E}">
        <p14:creationId xmlns:p14="http://schemas.microsoft.com/office/powerpoint/2010/main" val="22781428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CBC1C18-307B-4F68-A007-B5B542270E8D}" type="datetimeFigureOut">
              <a:rPr lang="en-US" smtClean="0"/>
              <a:t>11/14/2019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
              </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D22F896-40B5-4ADD-8801-0D06FADFA09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0662779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4" r:id="rId8"/>
    <p:sldLayoutId id="2147483800" r:id="rId9"/>
    <p:sldLayoutId id="2147483801" r:id="rId10"/>
    <p:sldLayoutId id="2147483802" r:id="rId11"/>
    <p:sldLayoutId id="2147483803" r:id="rId12"/>
  </p:sldLayoutIdLst>
  <p:transition>
    <p:fade/>
  </p:transition>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m4a"/><Relationship Id="rId7" Type="http://schemas.openxmlformats.org/officeDocument/2006/relationships/image" Target="../media/image4.svg"/><Relationship Id="rId2" Type="http://schemas.microsoft.com/office/2007/relationships/media" Target="../media/media1.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1.m4a"/><Relationship Id="rId7" Type="http://schemas.openxmlformats.org/officeDocument/2006/relationships/image" Target="../media/image11.png"/><Relationship Id="rId2" Type="http://schemas.microsoft.com/office/2007/relationships/media" Target="../media/media11.m4a"/><Relationship Id="rId1" Type="http://schemas.openxmlformats.org/officeDocument/2006/relationships/tags" Target="../tags/tag22.xml"/><Relationship Id="rId6" Type="http://schemas.openxmlformats.org/officeDocument/2006/relationships/hyperlink" Target="http://www.h-dsn.com/" TargetMode="External"/><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23.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3.m4a"/><Relationship Id="rId7" Type="http://schemas.openxmlformats.org/officeDocument/2006/relationships/image" Target="../media/image12.png"/><Relationship Id="rId2" Type="http://schemas.microsoft.com/office/2007/relationships/media" Target="../media/media13.m4a"/><Relationship Id="rId1" Type="http://schemas.openxmlformats.org/officeDocument/2006/relationships/tags" Target="../tags/tag24.xml"/><Relationship Id="rId6" Type="http://schemas.openxmlformats.org/officeDocument/2006/relationships/image" Target="../media/image11.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4.m4a"/><Relationship Id="rId7" Type="http://schemas.openxmlformats.org/officeDocument/2006/relationships/image" Target="../media/image12.png"/><Relationship Id="rId2" Type="http://schemas.microsoft.com/office/2007/relationships/media" Target="../media/media14.m4a"/><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m4a"/><Relationship Id="rId7" Type="http://schemas.openxmlformats.org/officeDocument/2006/relationships/image" Target="../media/image17.png"/><Relationship Id="rId2" Type="http://schemas.microsoft.com/office/2007/relationships/media" Target="../media/media15.m4a"/><Relationship Id="rId1" Type="http://schemas.openxmlformats.org/officeDocument/2006/relationships/tags" Target="../tags/tag26.xml"/><Relationship Id="rId6" Type="http://schemas.openxmlformats.org/officeDocument/2006/relationships/image" Target="../media/image16.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6.m4a"/><Relationship Id="rId7" Type="http://schemas.openxmlformats.org/officeDocument/2006/relationships/image" Target="../media/image19.png"/><Relationship Id="rId2" Type="http://schemas.microsoft.com/office/2007/relationships/media" Target="../media/media16.m4a"/><Relationship Id="rId1" Type="http://schemas.openxmlformats.org/officeDocument/2006/relationships/tags" Target="../tags/tag27.xml"/><Relationship Id="rId6" Type="http://schemas.openxmlformats.org/officeDocument/2006/relationships/image" Target="../media/image18.png"/><Relationship Id="rId11" Type="http://schemas.openxmlformats.org/officeDocument/2006/relationships/image" Target="../media/image5.png"/><Relationship Id="rId5" Type="http://schemas.openxmlformats.org/officeDocument/2006/relationships/notesSlide" Target="../notesSlides/notesSlide16.xml"/><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tags" Target="../tags/tag28.xml"/><Relationship Id="rId6" Type="http://schemas.openxmlformats.org/officeDocument/2006/relationships/hyperlink" Target="http://www.h-dsn.com/" TargetMode="Externa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8.m4a"/><Relationship Id="rId7" Type="http://schemas.openxmlformats.org/officeDocument/2006/relationships/image" Target="../media/image24.png"/><Relationship Id="rId2" Type="http://schemas.microsoft.com/office/2007/relationships/media" Target="../media/media18.m4a"/><Relationship Id="rId1" Type="http://schemas.openxmlformats.org/officeDocument/2006/relationships/tags" Target="../tags/tag29.xml"/><Relationship Id="rId6" Type="http://schemas.openxmlformats.org/officeDocument/2006/relationships/image" Target="../media/image2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9.m4a"/><Relationship Id="rId7" Type="http://schemas.openxmlformats.org/officeDocument/2006/relationships/image" Target="../media/image25.png"/><Relationship Id="rId2" Type="http://schemas.microsoft.com/office/2007/relationships/media" Target="../media/media19.m4a"/><Relationship Id="rId1" Type="http://schemas.openxmlformats.org/officeDocument/2006/relationships/tags" Target="../tags/tag30.xml"/><Relationship Id="rId6" Type="http://schemas.openxmlformats.org/officeDocument/2006/relationships/image" Target="../media/image2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0.m4a"/><Relationship Id="rId7" Type="http://schemas.openxmlformats.org/officeDocument/2006/relationships/image" Target="../media/image26.png"/><Relationship Id="rId2" Type="http://schemas.microsoft.com/office/2007/relationships/media" Target="../media/media20.m4a"/><Relationship Id="rId1" Type="http://schemas.openxmlformats.org/officeDocument/2006/relationships/tags" Target="../tags/tag31.xml"/><Relationship Id="rId6" Type="http://schemas.openxmlformats.org/officeDocument/2006/relationships/image" Target="../media/image23.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1.m4a"/><Relationship Id="rId7" Type="http://schemas.openxmlformats.org/officeDocument/2006/relationships/image" Target="../media/image27.png"/><Relationship Id="rId2" Type="http://schemas.microsoft.com/office/2007/relationships/media" Target="../media/media21.m4a"/><Relationship Id="rId1" Type="http://schemas.openxmlformats.org/officeDocument/2006/relationships/tags" Target="../tags/tag32.xml"/><Relationship Id="rId6" Type="http://schemas.openxmlformats.org/officeDocument/2006/relationships/image" Target="../media/image2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22.m4a"/><Relationship Id="rId7" Type="http://schemas.openxmlformats.org/officeDocument/2006/relationships/image" Target="../media/image23.png"/><Relationship Id="rId2" Type="http://schemas.microsoft.com/office/2007/relationships/media" Target="../media/media22.m4a"/><Relationship Id="rId1" Type="http://schemas.openxmlformats.org/officeDocument/2006/relationships/tags" Target="../tags/tag33.xml"/><Relationship Id="rId6" Type="http://schemas.openxmlformats.org/officeDocument/2006/relationships/image" Target="../media/image28.png"/><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3.m4a"/><Relationship Id="rId7" Type="http://schemas.openxmlformats.org/officeDocument/2006/relationships/image" Target="../media/image29.png"/><Relationship Id="rId2" Type="http://schemas.microsoft.com/office/2007/relationships/media" Target="../media/media23.m4a"/><Relationship Id="rId1" Type="http://schemas.openxmlformats.org/officeDocument/2006/relationships/tags" Target="../tags/tag34.xml"/><Relationship Id="rId6" Type="http://schemas.openxmlformats.org/officeDocument/2006/relationships/image" Target="../media/image23.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4.m4a"/><Relationship Id="rId7" Type="http://schemas.openxmlformats.org/officeDocument/2006/relationships/image" Target="../media/image19.png"/><Relationship Id="rId2" Type="http://schemas.microsoft.com/office/2007/relationships/media" Target="../media/media24.m4a"/><Relationship Id="rId1" Type="http://schemas.openxmlformats.org/officeDocument/2006/relationships/tags" Target="../tags/tag35.xml"/><Relationship Id="rId6" Type="http://schemas.openxmlformats.org/officeDocument/2006/relationships/image" Target="../media/image18.png"/><Relationship Id="rId5" Type="http://schemas.openxmlformats.org/officeDocument/2006/relationships/notesSlide" Target="../notesSlides/notesSlide24.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25.m4a"/><Relationship Id="rId7" Type="http://schemas.openxmlformats.org/officeDocument/2006/relationships/image" Target="../media/image19.png"/><Relationship Id="rId2" Type="http://schemas.microsoft.com/office/2007/relationships/media" Target="../media/media25.m4a"/><Relationship Id="rId1" Type="http://schemas.openxmlformats.org/officeDocument/2006/relationships/tags" Target="../tags/tag36.xml"/><Relationship Id="rId6" Type="http://schemas.openxmlformats.org/officeDocument/2006/relationships/image" Target="../media/image18.png"/><Relationship Id="rId5" Type="http://schemas.openxmlformats.org/officeDocument/2006/relationships/notesSlide" Target="../notesSlides/notesSlide25.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6.m4a"/><Relationship Id="rId7" Type="http://schemas.openxmlformats.org/officeDocument/2006/relationships/image" Target="../media/image32.png"/><Relationship Id="rId2" Type="http://schemas.microsoft.com/office/2007/relationships/media" Target="../media/media26.m4a"/><Relationship Id="rId1" Type="http://schemas.openxmlformats.org/officeDocument/2006/relationships/tags" Target="../tags/tag37.xml"/><Relationship Id="rId6" Type="http://schemas.openxmlformats.org/officeDocument/2006/relationships/image" Target="../media/image23.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7.m4a"/><Relationship Id="rId7" Type="http://schemas.openxmlformats.org/officeDocument/2006/relationships/image" Target="../media/image33.png"/><Relationship Id="rId2" Type="http://schemas.microsoft.com/office/2007/relationships/media" Target="../media/media27.m4a"/><Relationship Id="rId1" Type="http://schemas.openxmlformats.org/officeDocument/2006/relationships/tags" Target="../tags/tag38.xml"/><Relationship Id="rId6" Type="http://schemas.openxmlformats.org/officeDocument/2006/relationships/image" Target="../media/image23.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8.m4a"/><Relationship Id="rId7" Type="http://schemas.openxmlformats.org/officeDocument/2006/relationships/image" Target="../media/image19.png"/><Relationship Id="rId2" Type="http://schemas.microsoft.com/office/2007/relationships/media" Target="../media/media28.m4a"/><Relationship Id="rId1" Type="http://schemas.openxmlformats.org/officeDocument/2006/relationships/tags" Target="../tags/tag39.xml"/><Relationship Id="rId6" Type="http://schemas.openxmlformats.org/officeDocument/2006/relationships/image" Target="../media/image18.png"/><Relationship Id="rId5" Type="http://schemas.openxmlformats.org/officeDocument/2006/relationships/notesSlide" Target="../notesSlides/notesSlide28.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9.m4a"/><Relationship Id="rId7" Type="http://schemas.openxmlformats.org/officeDocument/2006/relationships/image" Target="../media/image35.png"/><Relationship Id="rId2" Type="http://schemas.microsoft.com/office/2007/relationships/media" Target="../media/media29.m4a"/><Relationship Id="rId1" Type="http://schemas.openxmlformats.org/officeDocument/2006/relationships/tags" Target="../tags/tag40.xml"/><Relationship Id="rId6" Type="http://schemas.openxmlformats.org/officeDocument/2006/relationships/image" Target="../media/image23.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0.m4a"/><Relationship Id="rId7" Type="http://schemas.openxmlformats.org/officeDocument/2006/relationships/image" Target="../media/image36.png"/><Relationship Id="rId2" Type="http://schemas.microsoft.com/office/2007/relationships/media" Target="../media/media30.m4a"/><Relationship Id="rId1" Type="http://schemas.openxmlformats.org/officeDocument/2006/relationships/tags" Target="../tags/tag41.xml"/><Relationship Id="rId6" Type="http://schemas.openxmlformats.org/officeDocument/2006/relationships/image" Target="../media/image23.png"/><Relationship Id="rId5" Type="http://schemas.openxmlformats.org/officeDocument/2006/relationships/notesSlide" Target="../notesSlides/notesSlide30.xml"/><Relationship Id="rId4"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31.m4a"/><Relationship Id="rId7" Type="http://schemas.openxmlformats.org/officeDocument/2006/relationships/hyperlink" Target="mailto:amelogistic@harley-davidson.com" TargetMode="External"/><Relationship Id="rId2" Type="http://schemas.microsoft.com/office/2007/relationships/media" Target="../media/media31.m4a"/><Relationship Id="rId1" Type="http://schemas.openxmlformats.org/officeDocument/2006/relationships/tags" Target="../tags/tag42.xml"/><Relationship Id="rId6" Type="http://schemas.openxmlformats.org/officeDocument/2006/relationships/image" Target="../media/image23.png"/><Relationship Id="rId5" Type="http://schemas.openxmlformats.org/officeDocument/2006/relationships/notesSlide" Target="../notesSlides/notesSlide31.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2.m4a"/><Relationship Id="rId7" Type="http://schemas.openxmlformats.org/officeDocument/2006/relationships/image" Target="../media/image38.png"/><Relationship Id="rId2" Type="http://schemas.microsoft.com/office/2007/relationships/media" Target="../media/media32.m4a"/><Relationship Id="rId1" Type="http://schemas.openxmlformats.org/officeDocument/2006/relationships/tags" Target="../tags/tag43.xml"/><Relationship Id="rId6" Type="http://schemas.openxmlformats.org/officeDocument/2006/relationships/image" Target="../media/image23.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3.m4a"/><Relationship Id="rId7" Type="http://schemas.openxmlformats.org/officeDocument/2006/relationships/image" Target="../media/image40.png"/><Relationship Id="rId2" Type="http://schemas.microsoft.com/office/2007/relationships/media" Target="../media/media33.m4a"/><Relationship Id="rId1" Type="http://schemas.openxmlformats.org/officeDocument/2006/relationships/tags" Target="../tags/tag44.xml"/><Relationship Id="rId6" Type="http://schemas.openxmlformats.org/officeDocument/2006/relationships/image" Target="../media/image39.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4.m4a"/><Relationship Id="rId7" Type="http://schemas.openxmlformats.org/officeDocument/2006/relationships/image" Target="../media/image41.png"/><Relationship Id="rId2" Type="http://schemas.microsoft.com/office/2007/relationships/media" Target="../media/media34.m4a"/><Relationship Id="rId1" Type="http://schemas.openxmlformats.org/officeDocument/2006/relationships/tags" Target="../tags/tag45.xml"/><Relationship Id="rId6" Type="http://schemas.openxmlformats.org/officeDocument/2006/relationships/image" Target="../media/image23.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5.m4a"/><Relationship Id="rId7" Type="http://schemas.openxmlformats.org/officeDocument/2006/relationships/image" Target="../media/image42.png"/><Relationship Id="rId2" Type="http://schemas.microsoft.com/office/2007/relationships/media" Target="../media/media35.m4a"/><Relationship Id="rId1" Type="http://schemas.openxmlformats.org/officeDocument/2006/relationships/tags" Target="../tags/tag46.xml"/><Relationship Id="rId6" Type="http://schemas.openxmlformats.org/officeDocument/2006/relationships/image" Target="../media/image23.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6.m4a"/><Relationship Id="rId7" Type="http://schemas.openxmlformats.org/officeDocument/2006/relationships/image" Target="../media/image43.png"/><Relationship Id="rId2" Type="http://schemas.microsoft.com/office/2007/relationships/media" Target="../media/media36.m4a"/><Relationship Id="rId1" Type="http://schemas.openxmlformats.org/officeDocument/2006/relationships/tags" Target="../tags/tag47.xml"/><Relationship Id="rId6" Type="http://schemas.openxmlformats.org/officeDocument/2006/relationships/image" Target="../media/image23.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7.m4a"/><Relationship Id="rId7" Type="http://schemas.openxmlformats.org/officeDocument/2006/relationships/image" Target="../media/image44.png"/><Relationship Id="rId2" Type="http://schemas.microsoft.com/office/2007/relationships/media" Target="../media/media37.m4a"/><Relationship Id="rId1" Type="http://schemas.openxmlformats.org/officeDocument/2006/relationships/tags" Target="../tags/tag48.xml"/><Relationship Id="rId6" Type="http://schemas.openxmlformats.org/officeDocument/2006/relationships/image" Target="../media/image23.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8.m4a"/><Relationship Id="rId7" Type="http://schemas.openxmlformats.org/officeDocument/2006/relationships/image" Target="../media/image45.png"/><Relationship Id="rId2" Type="http://schemas.microsoft.com/office/2007/relationships/media" Target="../media/media38.m4a"/><Relationship Id="rId1" Type="http://schemas.openxmlformats.org/officeDocument/2006/relationships/tags" Target="../tags/tag49.xml"/><Relationship Id="rId6" Type="http://schemas.openxmlformats.org/officeDocument/2006/relationships/image" Target="../media/image23.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9.m4a"/><Relationship Id="rId7" Type="http://schemas.openxmlformats.org/officeDocument/2006/relationships/image" Target="../media/image46.png"/><Relationship Id="rId2" Type="http://schemas.microsoft.com/office/2007/relationships/media" Target="../media/media39.m4a"/><Relationship Id="rId1" Type="http://schemas.openxmlformats.org/officeDocument/2006/relationships/tags" Target="../tags/tag50.xml"/><Relationship Id="rId6" Type="http://schemas.openxmlformats.org/officeDocument/2006/relationships/image" Target="../media/image23.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40.m4a"/><Relationship Id="rId7" Type="http://schemas.openxmlformats.org/officeDocument/2006/relationships/image" Target="../media/image19.png"/><Relationship Id="rId2" Type="http://schemas.microsoft.com/office/2007/relationships/media" Target="../media/media40.m4a"/><Relationship Id="rId1" Type="http://schemas.openxmlformats.org/officeDocument/2006/relationships/tags" Target="../tags/tag51.xml"/><Relationship Id="rId6" Type="http://schemas.openxmlformats.org/officeDocument/2006/relationships/image" Target="../media/image18.png"/><Relationship Id="rId5" Type="http://schemas.openxmlformats.org/officeDocument/2006/relationships/notesSlide" Target="../notesSlides/notesSlide40.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media41.m4a"/><Relationship Id="rId7" Type="http://schemas.openxmlformats.org/officeDocument/2006/relationships/image" Target="../media/image19.png"/><Relationship Id="rId2" Type="http://schemas.microsoft.com/office/2007/relationships/media" Target="../media/media41.m4a"/><Relationship Id="rId1" Type="http://schemas.openxmlformats.org/officeDocument/2006/relationships/tags" Target="../tags/tag52.xml"/><Relationship Id="rId6" Type="http://schemas.openxmlformats.org/officeDocument/2006/relationships/image" Target="../media/image18.png"/><Relationship Id="rId5" Type="http://schemas.openxmlformats.org/officeDocument/2006/relationships/notesSlide" Target="../notesSlides/notesSlide41.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5.png"/><Relationship Id="rId2" Type="http://schemas.microsoft.com/office/2007/relationships/media" Target="../media/media42.m4a"/><Relationship Id="rId1" Type="http://schemas.openxmlformats.org/officeDocument/2006/relationships/tags" Target="../tags/tag53.xml"/><Relationship Id="rId6" Type="http://schemas.openxmlformats.org/officeDocument/2006/relationships/image" Target="../media/image49.png"/><Relationship Id="rId5" Type="http://schemas.openxmlformats.org/officeDocument/2006/relationships/notesSlide" Target="../notesSlides/notesSlide42.xml"/><Relationship Id="rId4"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3.m4a"/><Relationship Id="rId7" Type="http://schemas.openxmlformats.org/officeDocument/2006/relationships/image" Target="../media/image51.png"/><Relationship Id="rId2" Type="http://schemas.microsoft.com/office/2007/relationships/media" Target="../media/media43.m4a"/><Relationship Id="rId1" Type="http://schemas.openxmlformats.org/officeDocument/2006/relationships/tags" Target="../tags/tag54.xml"/><Relationship Id="rId6" Type="http://schemas.openxmlformats.org/officeDocument/2006/relationships/image" Target="../media/image50.png"/><Relationship Id="rId5" Type="http://schemas.openxmlformats.org/officeDocument/2006/relationships/notesSlide" Target="../notesSlides/notesSlide43.xml"/><Relationship Id="rId4"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7" Type="http://schemas.openxmlformats.org/officeDocument/2006/relationships/image" Target="../media/image5.png"/><Relationship Id="rId2" Type="http://schemas.microsoft.com/office/2007/relationships/media" Target="../media/media44.m4a"/><Relationship Id="rId1" Type="http://schemas.openxmlformats.org/officeDocument/2006/relationships/tags" Target="../tags/tag55.xml"/><Relationship Id="rId6" Type="http://schemas.openxmlformats.org/officeDocument/2006/relationships/image" Target="../media/image52.png"/><Relationship Id="rId5" Type="http://schemas.openxmlformats.org/officeDocument/2006/relationships/notesSlide" Target="../notesSlides/notesSlide44.xml"/><Relationship Id="rId4"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5.m4a"/><Relationship Id="rId7" Type="http://schemas.openxmlformats.org/officeDocument/2006/relationships/image" Target="../media/image54.png"/><Relationship Id="rId2" Type="http://schemas.microsoft.com/office/2007/relationships/media" Target="../media/media45.m4a"/><Relationship Id="rId1" Type="http://schemas.openxmlformats.org/officeDocument/2006/relationships/tags" Target="../tags/tag56.xml"/><Relationship Id="rId6" Type="http://schemas.openxmlformats.org/officeDocument/2006/relationships/image" Target="../media/image53.png"/><Relationship Id="rId5" Type="http://schemas.openxmlformats.org/officeDocument/2006/relationships/notesSlide" Target="../notesSlides/notesSlide45.xml"/><Relationship Id="rId4"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7" Type="http://schemas.openxmlformats.org/officeDocument/2006/relationships/image" Target="../media/image5.png"/><Relationship Id="rId2" Type="http://schemas.microsoft.com/office/2007/relationships/media" Target="../media/media46.m4a"/><Relationship Id="rId1" Type="http://schemas.openxmlformats.org/officeDocument/2006/relationships/tags" Target="../tags/tag57.xml"/><Relationship Id="rId6" Type="http://schemas.openxmlformats.org/officeDocument/2006/relationships/hyperlink" Target="mailto:amelogistics@harley-davidson.com" TargetMode="External"/><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58.xml"/><Relationship Id="rId6" Type="http://schemas.openxmlformats.org/officeDocument/2006/relationships/image" Target="../media/image5.png"/><Relationship Id="rId5" Type="http://schemas.openxmlformats.org/officeDocument/2006/relationships/notesSlide" Target="../notesSlides/notesSlide47.xml"/><Relationship Id="rId4"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8.m4a"/><Relationship Id="rId7" Type="http://schemas.openxmlformats.org/officeDocument/2006/relationships/image" Target="../media/image56.png"/><Relationship Id="rId2" Type="http://schemas.microsoft.com/office/2007/relationships/media" Target="../media/media48.m4a"/><Relationship Id="rId1" Type="http://schemas.openxmlformats.org/officeDocument/2006/relationships/tags" Target="../tags/tag59.xml"/><Relationship Id="rId6" Type="http://schemas.openxmlformats.org/officeDocument/2006/relationships/image" Target="../media/image55.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audio" Target="../media/media49.m4a"/><Relationship Id="rId7" Type="http://schemas.openxmlformats.org/officeDocument/2006/relationships/image" Target="../media/image5.png"/><Relationship Id="rId2" Type="http://schemas.microsoft.com/office/2007/relationships/media" Target="../media/media49.m4a"/><Relationship Id="rId1" Type="http://schemas.openxmlformats.org/officeDocument/2006/relationships/tags" Target="../tags/tag60.xml"/><Relationship Id="rId6" Type="http://schemas.openxmlformats.org/officeDocument/2006/relationships/image" Target="../media/image57.png"/><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0.m4a"/><Relationship Id="rId7" Type="http://schemas.openxmlformats.org/officeDocument/2006/relationships/image" Target="../media/image58.png"/><Relationship Id="rId2" Type="http://schemas.microsoft.com/office/2007/relationships/media" Target="../media/media50.m4a"/><Relationship Id="rId1" Type="http://schemas.openxmlformats.org/officeDocument/2006/relationships/tags" Target="../tags/tag61.xml"/><Relationship Id="rId6" Type="http://schemas.openxmlformats.org/officeDocument/2006/relationships/image" Target="../media/image55.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ags" Target="../tags/tag62.xml"/><Relationship Id="rId6" Type="http://schemas.openxmlformats.org/officeDocument/2006/relationships/image" Target="../media/image5.png"/><Relationship Id="rId5" Type="http://schemas.openxmlformats.org/officeDocument/2006/relationships/notesSlide" Target="../notesSlides/notesSlide51.xml"/><Relationship Id="rId4"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audio" Target="../media/media52.m4a"/><Relationship Id="rId7" Type="http://schemas.openxmlformats.org/officeDocument/2006/relationships/image" Target="../media/image5.png"/><Relationship Id="rId2" Type="http://schemas.microsoft.com/office/2007/relationships/media" Target="../media/media52.m4a"/><Relationship Id="rId1" Type="http://schemas.openxmlformats.org/officeDocument/2006/relationships/tags" Target="../tags/tag63.xml"/><Relationship Id="rId6" Type="http://schemas.openxmlformats.org/officeDocument/2006/relationships/image" Target="../media/image59.emf"/><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audio" Target="../media/media53.m4a"/><Relationship Id="rId7" Type="http://schemas.openxmlformats.org/officeDocument/2006/relationships/image" Target="../media/image5.png"/><Relationship Id="rId2" Type="http://schemas.microsoft.com/office/2007/relationships/media" Target="../media/media53.m4a"/><Relationship Id="rId1" Type="http://schemas.openxmlformats.org/officeDocument/2006/relationships/tags" Target="../tags/tag64.xml"/><Relationship Id="rId6" Type="http://schemas.openxmlformats.org/officeDocument/2006/relationships/image" Target="../media/image60.pn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media54.m4a"/><Relationship Id="rId7" Type="http://schemas.openxmlformats.org/officeDocument/2006/relationships/hyperlink" Target="https://www.h-dsn.com/genbus/PublicDocServlet?docID=449&amp;docExt=pdf" TargetMode="External"/><Relationship Id="rId2" Type="http://schemas.microsoft.com/office/2007/relationships/media" Target="../media/media54.m4a"/><Relationship Id="rId1" Type="http://schemas.openxmlformats.org/officeDocument/2006/relationships/tags" Target="../tags/tag65.xml"/><Relationship Id="rId6" Type="http://schemas.openxmlformats.org/officeDocument/2006/relationships/hyperlink" Target="http://www.h-dsn.com/" TargetMode="External"/><Relationship Id="rId5" Type="http://schemas.openxmlformats.org/officeDocument/2006/relationships/notesSlide" Target="../notesSlides/notesSlide54.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audio" Target="../media/media55.m4a"/><Relationship Id="rId7" Type="http://schemas.openxmlformats.org/officeDocument/2006/relationships/image" Target="../media/image5.png"/><Relationship Id="rId2" Type="http://schemas.microsoft.com/office/2007/relationships/media" Target="../media/media55.m4a"/><Relationship Id="rId1" Type="http://schemas.openxmlformats.org/officeDocument/2006/relationships/tags" Target="../tags/tag66.xml"/><Relationship Id="rId6" Type="http://schemas.openxmlformats.org/officeDocument/2006/relationships/image" Target="../media/image63.pn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56.m4a"/><Relationship Id="rId7" Type="http://schemas.openxmlformats.org/officeDocument/2006/relationships/image" Target="../media/image64.png"/><Relationship Id="rId2" Type="http://schemas.microsoft.com/office/2007/relationships/media" Target="../media/media56.m4a"/><Relationship Id="rId1" Type="http://schemas.openxmlformats.org/officeDocument/2006/relationships/tags" Target="../tags/tag67.xml"/><Relationship Id="rId6" Type="http://schemas.openxmlformats.org/officeDocument/2006/relationships/hyperlink" Target="https://www.h-dsn.com/genbus/PublicDocServlet?docID=449&amp;docExt=pdf" TargetMode="External"/><Relationship Id="rId5" Type="http://schemas.openxmlformats.org/officeDocument/2006/relationships/notesSlide" Target="../notesSlides/notesSlide56.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66.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7.m4a"/><Relationship Id="rId7" Type="http://schemas.openxmlformats.org/officeDocument/2006/relationships/image" Target="../media/image68.png"/><Relationship Id="rId2" Type="http://schemas.microsoft.com/office/2007/relationships/media" Target="../media/media57.m4a"/><Relationship Id="rId1" Type="http://schemas.openxmlformats.org/officeDocument/2006/relationships/tags" Target="../tags/tag68.xml"/><Relationship Id="rId6" Type="http://schemas.openxmlformats.org/officeDocument/2006/relationships/image" Target="../media/image67.png"/><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audio" Target="../media/media58.m4a"/><Relationship Id="rId2" Type="http://schemas.microsoft.com/office/2007/relationships/media" Target="../media/media58.m4a"/><Relationship Id="rId1" Type="http://schemas.openxmlformats.org/officeDocument/2006/relationships/tags" Target="../tags/tag69.xml"/><Relationship Id="rId6" Type="http://schemas.openxmlformats.org/officeDocument/2006/relationships/image" Target="../media/image5.png"/><Relationship Id="rId5" Type="http://schemas.openxmlformats.org/officeDocument/2006/relationships/notesSlide" Target="../notesSlides/notesSlide58.xml"/><Relationship Id="rId4"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9.m4a"/><Relationship Id="rId7" Type="http://schemas.openxmlformats.org/officeDocument/2006/relationships/image" Target="../media/image69.png"/><Relationship Id="rId2" Type="http://schemas.microsoft.com/office/2007/relationships/media" Target="../media/media59.m4a"/><Relationship Id="rId1" Type="http://schemas.openxmlformats.org/officeDocument/2006/relationships/tags" Target="../tags/tag70.xml"/><Relationship Id="rId6" Type="http://schemas.openxmlformats.org/officeDocument/2006/relationships/hyperlink" Target="mailto:apthailand@harley-davidson.com" TargetMode="External"/><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audio" Target="../media/media60.m4a"/><Relationship Id="rId2" Type="http://schemas.microsoft.com/office/2007/relationships/media" Target="../media/media60.m4a"/><Relationship Id="rId1" Type="http://schemas.openxmlformats.org/officeDocument/2006/relationships/tags" Target="../tags/tag71.xml"/><Relationship Id="rId6" Type="http://schemas.openxmlformats.org/officeDocument/2006/relationships/image" Target="../media/image5.png"/><Relationship Id="rId5" Type="http://schemas.openxmlformats.org/officeDocument/2006/relationships/notesSlide" Target="../notesSlides/notesSlide60.xml"/><Relationship Id="rId4"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hyperlink" Target="mailto:amelogistics@harley-davidson.com" TargetMode="External"/><Relationship Id="rId3" Type="http://schemas.openxmlformats.org/officeDocument/2006/relationships/audio" Target="../media/media61.m4a"/><Relationship Id="rId7" Type="http://schemas.openxmlformats.org/officeDocument/2006/relationships/hyperlink" Target="mailto:tom.hermann@ups.com" TargetMode="External"/><Relationship Id="rId2" Type="http://schemas.microsoft.com/office/2007/relationships/media" Target="../media/media61.m4a"/><Relationship Id="rId1" Type="http://schemas.openxmlformats.org/officeDocument/2006/relationships/tags" Target="../tags/tag72.xml"/><Relationship Id="rId6" Type="http://schemas.openxmlformats.org/officeDocument/2006/relationships/hyperlink" Target="mailto:dwilliams3@ups.com" TargetMode="External"/><Relationship Id="rId5" Type="http://schemas.openxmlformats.org/officeDocument/2006/relationships/notesSlide" Target="../notesSlides/notesSlide61.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hyperlink" Target="http://www.h-dsn.com/" TargetMode="External"/></Relationships>
</file>

<file path=ppt/slides/_rels/slide62.xml.rels><?xml version="1.0" encoding="UTF-8" standalone="yes"?>
<Relationships xmlns="http://schemas.openxmlformats.org/package/2006/relationships"><Relationship Id="rId3" Type="http://schemas.openxmlformats.org/officeDocument/2006/relationships/audio" Target="../media/media62.m4a"/><Relationship Id="rId2" Type="http://schemas.microsoft.com/office/2007/relationships/media" Target="../media/media62.m4a"/><Relationship Id="rId1" Type="http://schemas.openxmlformats.org/officeDocument/2006/relationships/tags" Target="../tags/tag73.xml"/><Relationship Id="rId6" Type="http://schemas.openxmlformats.org/officeDocument/2006/relationships/image" Target="../media/image5.png"/><Relationship Id="rId5" Type="http://schemas.openxmlformats.org/officeDocument/2006/relationships/notesSlide" Target="../notesSlides/notesSlide62.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63.m4a"/><Relationship Id="rId7" Type="http://schemas.openxmlformats.org/officeDocument/2006/relationships/diagramLayout" Target="../diagrams/layout1.xml"/><Relationship Id="rId2" Type="http://schemas.microsoft.com/office/2007/relationships/media" Target="../media/media63.m4a"/><Relationship Id="rId1" Type="http://schemas.openxmlformats.org/officeDocument/2006/relationships/tags" Target="../tags/tag74.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notesSlide" Target="../notesSlides/notesSlide63.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64.xml.rels><?xml version="1.0" encoding="UTF-8" standalone="yes"?>
<Relationships xmlns="http://schemas.openxmlformats.org/package/2006/relationships"><Relationship Id="rId3" Type="http://schemas.openxmlformats.org/officeDocument/2006/relationships/audio" Target="../media/media64.m4a"/><Relationship Id="rId2" Type="http://schemas.microsoft.com/office/2007/relationships/media" Target="../media/media64.m4a"/><Relationship Id="rId1" Type="http://schemas.openxmlformats.org/officeDocument/2006/relationships/tags" Target="../tags/tag75.xml"/><Relationship Id="rId6" Type="http://schemas.openxmlformats.org/officeDocument/2006/relationships/image" Target="../media/image5.png"/><Relationship Id="rId5" Type="http://schemas.openxmlformats.org/officeDocument/2006/relationships/notesSlide" Target="../notesSlides/notesSlide64.xml"/><Relationship Id="rId4"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5.m4a"/><Relationship Id="rId7" Type="http://schemas.openxmlformats.org/officeDocument/2006/relationships/hyperlink" Target="mailto:apthailand@harley-davidson.com" TargetMode="External"/><Relationship Id="rId2" Type="http://schemas.microsoft.com/office/2007/relationships/media" Target="../media/media65.m4a"/><Relationship Id="rId1" Type="http://schemas.openxmlformats.org/officeDocument/2006/relationships/tags" Target="../tags/tag76.xml"/><Relationship Id="rId6" Type="http://schemas.openxmlformats.org/officeDocument/2006/relationships/hyperlink" Target="mailto:amelogistics@Harley-Davidson.com" TargetMode="External"/><Relationship Id="rId5" Type="http://schemas.openxmlformats.org/officeDocument/2006/relationships/notesSlide" Target="../notesSlides/notesSlide65.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audio" Target="../media/media66.m4a"/><Relationship Id="rId7" Type="http://schemas.openxmlformats.org/officeDocument/2006/relationships/image" Target="../media/image5.png"/><Relationship Id="rId2" Type="http://schemas.microsoft.com/office/2007/relationships/media" Target="../media/media66.m4a"/><Relationship Id="rId1" Type="http://schemas.openxmlformats.org/officeDocument/2006/relationships/tags" Target="../tags/tag77.xml"/><Relationship Id="rId6" Type="http://schemas.openxmlformats.org/officeDocument/2006/relationships/hyperlink" Target="https://forms.office.com/Pages/ResponsePage.aspx?id=Zvcr18XqP0eBcC5PSVTDFziwESv1wL1AkZe6-za5iMxUNU4zMjU4V1ZFSzBTVFY3RzlYOTVOM0RVQi4u" TargetMode="External"/><Relationship Id="rId5" Type="http://schemas.openxmlformats.org/officeDocument/2006/relationships/notesSlide" Target="../notesSlides/notesSlide6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hyperlink" Target="http://www.h-dsn.com/" TargetMode="External"/><Relationship Id="rId2" Type="http://schemas.microsoft.com/office/2007/relationships/media" Target="../media/media8.m4a"/><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10.png"/><Relationship Id="rId2" Type="http://schemas.microsoft.com/office/2007/relationships/media" Target="../media/media9.m4a"/><Relationship Id="rId1" Type="http://schemas.openxmlformats.org/officeDocument/2006/relationships/tags" Target="../tags/tag20.xml"/><Relationship Id="rId6" Type="http://schemas.openxmlformats.org/officeDocument/2006/relationships/hyperlink" Target="http://www.h-dsn.com/" TargetMode="Externa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25474FA-D1AB-44FA-B3C6-06893E799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4A170D5-2F9B-48E8-A5D9-3D7DB0F1C5E4}"/>
              </a:ext>
            </a:extLst>
          </p:cNvPr>
          <p:cNvSpPr>
            <a:spLocks noGrp="1"/>
          </p:cNvSpPr>
          <p:nvPr>
            <p:ph type="ctrTitle"/>
          </p:nvPr>
        </p:nvSpPr>
        <p:spPr>
          <a:xfrm>
            <a:off x="1408183" y="1293360"/>
            <a:ext cx="5678215" cy="4250913"/>
          </a:xfrm>
        </p:spPr>
        <p:txBody>
          <a:bodyPr vert="horz" lIns="91440" tIns="45720" rIns="91440" bIns="45720" rtlCol="0">
            <a:normAutofit fontScale="90000"/>
          </a:bodyPr>
          <a:lstStyle/>
          <a:p>
            <a:pPr algn="l"/>
            <a:r>
              <a:rPr lang="en-US" sz="4600" dirty="0"/>
              <a:t>H-D Thailand Supplier Shipping Compliance Training</a:t>
            </a:r>
            <a:br>
              <a:rPr lang="en-US" sz="4600" dirty="0"/>
            </a:br>
            <a:br>
              <a:rPr lang="en-US" sz="4600" dirty="0"/>
            </a:br>
            <a:r>
              <a:rPr lang="en-US" sz="4600" dirty="0">
                <a:highlight>
                  <a:srgbClr val="FFFF00"/>
                </a:highlight>
              </a:rPr>
              <a:t>Click Slideshow to begin Training </a:t>
            </a:r>
          </a:p>
        </p:txBody>
      </p:sp>
      <p:sp>
        <p:nvSpPr>
          <p:cNvPr id="40" name="Freeform 6">
            <a:extLst>
              <a:ext uri="{FF2B5EF4-FFF2-40B4-BE49-F238E27FC236}">
                <a16:creationId xmlns:a16="http://schemas.microsoft.com/office/drawing/2014/main" id="{D6887B88-D39C-4236-B64C-7EE28DB7C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33" name="Graphic 32" descr="Contract">
            <a:extLst>
              <a:ext uri="{FF2B5EF4-FFF2-40B4-BE49-F238E27FC236}">
                <a16:creationId xmlns:a16="http://schemas.microsoft.com/office/drawing/2014/main" id="{CD88C2CF-85F4-4FEE-8208-B7F21E08DA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16521" y="3072766"/>
            <a:ext cx="3480434" cy="3480434"/>
          </a:xfrm>
          <a:prstGeom prst="rect">
            <a:avLst/>
          </a:prstGeom>
          <a:ln>
            <a:noFill/>
          </a:ln>
          <a:effectLst/>
        </p:spPr>
      </p:pic>
      <p:pic>
        <p:nvPicPr>
          <p:cNvPr id="3" name="Picture 2">
            <a:extLst>
              <a:ext uri="{FF2B5EF4-FFF2-40B4-BE49-F238E27FC236}">
                <a16:creationId xmlns:a16="http://schemas.microsoft.com/office/drawing/2014/main" id="{EFF64CB2-1A2D-45DF-BE56-ED84A790855F}"/>
              </a:ext>
            </a:extLst>
          </p:cNvPr>
          <p:cNvPicPr>
            <a:picLocks noChangeAspect="1"/>
          </p:cNvPicPr>
          <p:nvPr/>
        </p:nvPicPr>
        <p:blipFill>
          <a:blip r:embed="rId8"/>
          <a:stretch>
            <a:fillRect/>
          </a:stretch>
        </p:blipFill>
        <p:spPr>
          <a:xfrm>
            <a:off x="7527535" y="695896"/>
            <a:ext cx="2946078" cy="2305211"/>
          </a:xfrm>
          <a:prstGeom prst="rect">
            <a:avLst/>
          </a:prstGeom>
          <a:ln w="28575">
            <a:solidFill>
              <a:schemeClr val="accent5">
                <a:lumMod val="75000"/>
              </a:schemeClr>
            </a:solidFill>
          </a:ln>
          <a:effectLst/>
        </p:spPr>
      </p:pic>
      <p:pic>
        <p:nvPicPr>
          <p:cNvPr id="5" name="Audio 4">
            <a:hlinkClick r:id="" action="ppaction://media"/>
            <a:extLst>
              <a:ext uri="{FF2B5EF4-FFF2-40B4-BE49-F238E27FC236}">
                <a16:creationId xmlns:a16="http://schemas.microsoft.com/office/drawing/2014/main" id="{A3576867-A21A-45A3-B95A-5413AC24462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pic>
        <p:nvPicPr>
          <p:cNvPr id="8" name="Picture 7">
            <a:extLst>
              <a:ext uri="{FF2B5EF4-FFF2-40B4-BE49-F238E27FC236}">
                <a16:creationId xmlns:a16="http://schemas.microsoft.com/office/drawing/2014/main" id="{A9835040-04A7-45A9-BA44-3013E4D4A74A}"/>
              </a:ext>
            </a:extLst>
          </p:cNvPr>
          <p:cNvPicPr>
            <a:picLocks noChangeAspect="1"/>
          </p:cNvPicPr>
          <p:nvPr/>
        </p:nvPicPr>
        <p:blipFill>
          <a:blip r:embed="rId10"/>
          <a:stretch>
            <a:fillRect/>
          </a:stretch>
        </p:blipFill>
        <p:spPr>
          <a:xfrm>
            <a:off x="5235794" y="4920316"/>
            <a:ext cx="1558365" cy="1288648"/>
          </a:xfrm>
          <a:prstGeom prst="rect">
            <a:avLst/>
          </a:prstGeom>
          <a:ln>
            <a:solidFill>
              <a:schemeClr val="tx1"/>
            </a:solidFill>
          </a:ln>
        </p:spPr>
      </p:pic>
    </p:spTree>
    <p:custDataLst>
      <p:tags r:id="rId1"/>
    </p:custDataLst>
    <p:extLst>
      <p:ext uri="{BB962C8B-B14F-4D97-AF65-F5344CB8AC3E}">
        <p14:creationId xmlns:p14="http://schemas.microsoft.com/office/powerpoint/2010/main" val="924336085"/>
      </p:ext>
    </p:extLst>
  </p:cSld>
  <p:clrMapOvr>
    <a:masterClrMapping/>
  </p:clrMapOvr>
  <p:transition advTm="59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Commercial invoice requirements</a:t>
            </a:r>
          </a:p>
        </p:txBody>
      </p:sp>
      <p:pic>
        <p:nvPicPr>
          <p:cNvPr id="3" name="Audio 2">
            <a:hlinkClick r:id="" action="ppaction://media"/>
            <a:extLst>
              <a:ext uri="{FF2B5EF4-FFF2-40B4-BE49-F238E27FC236}">
                <a16:creationId xmlns:a16="http://schemas.microsoft.com/office/drawing/2014/main" id="{A386B9ED-965D-4BED-9817-D9A89A4A672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86459987"/>
      </p:ext>
    </p:extLst>
  </p:cSld>
  <p:clrMapOvr>
    <a:masterClrMapping/>
  </p:clrMapOvr>
  <p:transition advTm="67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F14D-7A20-4F8D-9594-AB07F64E4F5A}"/>
              </a:ext>
            </a:extLst>
          </p:cNvPr>
          <p:cNvSpPr>
            <a:spLocks noGrp="1"/>
          </p:cNvSpPr>
          <p:nvPr>
            <p:ph type="title"/>
          </p:nvPr>
        </p:nvSpPr>
        <p:spPr>
          <a:xfrm>
            <a:off x="3183468" y="365760"/>
            <a:ext cx="8387210" cy="1077229"/>
          </a:xfrm>
        </p:spPr>
        <p:txBody>
          <a:bodyPr>
            <a:normAutofit fontScale="90000"/>
          </a:bodyPr>
          <a:lstStyle/>
          <a:p>
            <a:pPr algn="r"/>
            <a:r>
              <a:rPr lang="en-US" sz="4000" dirty="0"/>
              <a:t>Commercial Invoice </a:t>
            </a:r>
            <a:br>
              <a:rPr lang="en-US" sz="4000" dirty="0"/>
            </a:br>
            <a:r>
              <a:rPr lang="en-US" sz="4000" dirty="0"/>
              <a:t>Overview </a:t>
            </a:r>
            <a:r>
              <a:rPr lang="en-US" dirty="0"/>
              <a:t> </a:t>
            </a:r>
            <a:br>
              <a:rPr lang="en-US" dirty="0"/>
            </a:br>
            <a:endParaRPr lang="en-US" dirty="0"/>
          </a:p>
        </p:txBody>
      </p:sp>
      <p:sp>
        <p:nvSpPr>
          <p:cNvPr id="5" name="Rectangle 4">
            <a:extLst>
              <a:ext uri="{FF2B5EF4-FFF2-40B4-BE49-F238E27FC236}">
                <a16:creationId xmlns:a16="http://schemas.microsoft.com/office/drawing/2014/main" id="{100C4B0D-66FE-4B4F-AE28-469D9213B47C}"/>
              </a:ext>
            </a:extLst>
          </p:cNvPr>
          <p:cNvSpPr/>
          <p:nvPr/>
        </p:nvSpPr>
        <p:spPr>
          <a:xfrm>
            <a:off x="7471898" y="1679657"/>
            <a:ext cx="3917245" cy="4509953"/>
          </a:xfrm>
          <a:prstGeom prst="rect">
            <a:avLst/>
          </a:prstGeom>
        </p:spPr>
        <p:txBody>
          <a:bodyPr wrap="square">
            <a:spAutoFit/>
          </a:bodyPr>
          <a:lstStyle/>
          <a:p>
            <a:pPr marL="285750" indent="-285750" defTabSz="914400">
              <a:lnSpc>
                <a:spcPct val="120000"/>
              </a:lnSpc>
              <a:spcAft>
                <a:spcPts val="600"/>
              </a:spcAft>
              <a:buSzPct val="90000"/>
              <a:buFont typeface="Wingdings" panose="05000000000000000000" pitchFamily="2" charset="2"/>
              <a:buChar char="§"/>
            </a:pPr>
            <a:r>
              <a:rPr lang="en-US" sz="1600" dirty="0"/>
              <a:t>Open the Commercial Invoice Template on H-DSN and save a local copy (template is read-only on the website).  Saved copies should be updated regularly to assure supplier has latest version.</a:t>
            </a:r>
          </a:p>
          <a:p>
            <a:pPr marL="285750" indent="-285750" defTabSz="914400">
              <a:lnSpc>
                <a:spcPct val="120000"/>
              </a:lnSpc>
              <a:spcAft>
                <a:spcPts val="600"/>
              </a:spcAft>
              <a:buSzPct val="90000"/>
              <a:buFont typeface="Wingdings" panose="05000000000000000000" pitchFamily="2" charset="2"/>
              <a:buChar char="§"/>
            </a:pPr>
            <a:r>
              <a:rPr lang="en-US" sz="1600" dirty="0"/>
              <a:t>24 entries on the Commercial Invoice</a:t>
            </a:r>
          </a:p>
          <a:p>
            <a:pPr marL="285750" indent="-285750" defTabSz="914400">
              <a:lnSpc>
                <a:spcPct val="120000"/>
              </a:lnSpc>
              <a:spcAft>
                <a:spcPts val="600"/>
              </a:spcAft>
              <a:buSzPct val="90000"/>
              <a:buFont typeface="Wingdings" panose="05000000000000000000" pitchFamily="2" charset="2"/>
              <a:buChar char="§"/>
            </a:pPr>
            <a:r>
              <a:rPr lang="en-US" sz="1600" dirty="0"/>
              <a:t>Commercial Invoice must contain only entries shipping to the same Plant &amp; Storage Location (e.g. 3047 SLOC 001)</a:t>
            </a:r>
          </a:p>
          <a:p>
            <a:pPr marL="285750" indent="-285750" defTabSz="914400">
              <a:lnSpc>
                <a:spcPct val="120000"/>
              </a:lnSpc>
              <a:spcAft>
                <a:spcPts val="600"/>
              </a:spcAft>
              <a:buSzPct val="90000"/>
              <a:buFont typeface="Wingdings" panose="05000000000000000000" pitchFamily="2" charset="2"/>
              <a:buChar char="§"/>
            </a:pPr>
            <a:r>
              <a:rPr lang="en-US" sz="1600" dirty="0"/>
              <a:t>This information is provided as part of the H-D Schedule Agreement</a:t>
            </a:r>
          </a:p>
          <a:p>
            <a:pPr marL="285750" indent="-285750" defTabSz="914400">
              <a:lnSpc>
                <a:spcPct val="120000"/>
              </a:lnSpc>
              <a:spcAft>
                <a:spcPts val="600"/>
              </a:spcAft>
              <a:buSzPct val="90000"/>
              <a:buFont typeface="Wingdings" panose="05000000000000000000" pitchFamily="2" charset="2"/>
              <a:buChar char="§"/>
            </a:pPr>
            <a:r>
              <a:rPr lang="en-US" sz="1600" dirty="0"/>
              <a:t>The valid combinations are provided in Appendix A on </a:t>
            </a:r>
            <a:r>
              <a:rPr lang="en-US" sz="1600" dirty="0">
                <a:hlinkClick r:id="rId6"/>
              </a:rPr>
              <a:t>www.h-dsn.com</a:t>
            </a:r>
            <a:endParaRPr lang="en-US" sz="1600" dirty="0"/>
          </a:p>
        </p:txBody>
      </p:sp>
      <p:grpSp>
        <p:nvGrpSpPr>
          <p:cNvPr id="7" name="Group 6">
            <a:extLst>
              <a:ext uri="{FF2B5EF4-FFF2-40B4-BE49-F238E27FC236}">
                <a16:creationId xmlns:a16="http://schemas.microsoft.com/office/drawing/2014/main" id="{B11B2409-3A22-48C3-B7A2-C356384CCFF9}"/>
              </a:ext>
            </a:extLst>
          </p:cNvPr>
          <p:cNvGrpSpPr/>
          <p:nvPr/>
        </p:nvGrpSpPr>
        <p:grpSpPr>
          <a:xfrm>
            <a:off x="1142567" y="754097"/>
            <a:ext cx="5860905" cy="5707998"/>
            <a:chOff x="1142568" y="859057"/>
            <a:chExt cx="5841902" cy="5611190"/>
          </a:xfrm>
        </p:grpSpPr>
        <p:pic>
          <p:nvPicPr>
            <p:cNvPr id="4" name="Picture 3">
              <a:extLst>
                <a:ext uri="{FF2B5EF4-FFF2-40B4-BE49-F238E27FC236}">
                  <a16:creationId xmlns:a16="http://schemas.microsoft.com/office/drawing/2014/main" id="{ADE35847-2813-4B83-A445-380C32A10FBA}"/>
                </a:ext>
              </a:extLst>
            </p:cNvPr>
            <p:cNvPicPr>
              <a:picLocks noChangeAspect="1"/>
            </p:cNvPicPr>
            <p:nvPr/>
          </p:nvPicPr>
          <p:blipFill>
            <a:blip r:embed="rId7"/>
            <a:stretch>
              <a:fillRect/>
            </a:stretch>
          </p:blipFill>
          <p:spPr>
            <a:xfrm>
              <a:off x="1142568" y="859057"/>
              <a:ext cx="5841901" cy="3782291"/>
            </a:xfrm>
            <a:prstGeom prst="rect">
              <a:avLst/>
            </a:prstGeom>
            <a:ln w="28575">
              <a:solidFill>
                <a:srgbClr val="002060"/>
              </a:solidFill>
            </a:ln>
          </p:spPr>
        </p:pic>
        <p:pic>
          <p:nvPicPr>
            <p:cNvPr id="6" name="Picture 5">
              <a:extLst>
                <a:ext uri="{FF2B5EF4-FFF2-40B4-BE49-F238E27FC236}">
                  <a16:creationId xmlns:a16="http://schemas.microsoft.com/office/drawing/2014/main" id="{C855831F-DF28-4F27-B33F-1559CE2B0519}"/>
                </a:ext>
              </a:extLst>
            </p:cNvPr>
            <p:cNvPicPr>
              <a:picLocks noChangeAspect="1"/>
            </p:cNvPicPr>
            <p:nvPr/>
          </p:nvPicPr>
          <p:blipFill>
            <a:blip r:embed="rId8"/>
            <a:stretch>
              <a:fillRect/>
            </a:stretch>
          </p:blipFill>
          <p:spPr>
            <a:xfrm>
              <a:off x="1142568" y="4671485"/>
              <a:ext cx="5841902" cy="1798762"/>
            </a:xfrm>
            <a:prstGeom prst="rect">
              <a:avLst/>
            </a:prstGeom>
            <a:ln w="28575">
              <a:solidFill>
                <a:srgbClr val="002060"/>
              </a:solidFill>
            </a:ln>
          </p:spPr>
        </p:pic>
      </p:grpSp>
      <p:pic>
        <p:nvPicPr>
          <p:cNvPr id="9" name="Audio 8">
            <a:hlinkClick r:id="" action="ppaction://media"/>
            <a:extLst>
              <a:ext uri="{FF2B5EF4-FFF2-40B4-BE49-F238E27FC236}">
                <a16:creationId xmlns:a16="http://schemas.microsoft.com/office/drawing/2014/main" id="{9AC3C7F7-D05C-4B99-AAF2-FE549EF84FD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59730589"/>
      </p:ext>
    </p:extLst>
  </p:cSld>
  <p:clrMapOvr>
    <a:masterClrMapping/>
  </p:clrMapOvr>
  <p:transition advTm="42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right)">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right)">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right)">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F14D-7A20-4F8D-9594-AB07F64E4F5A}"/>
              </a:ext>
            </a:extLst>
          </p:cNvPr>
          <p:cNvSpPr>
            <a:spLocks noGrp="1"/>
          </p:cNvSpPr>
          <p:nvPr>
            <p:ph type="title"/>
          </p:nvPr>
        </p:nvSpPr>
        <p:spPr>
          <a:xfrm>
            <a:off x="3951111" y="365760"/>
            <a:ext cx="7643011" cy="1077229"/>
          </a:xfrm>
        </p:spPr>
        <p:txBody>
          <a:bodyPr>
            <a:normAutofit fontScale="90000"/>
          </a:bodyPr>
          <a:lstStyle/>
          <a:p>
            <a:pPr algn="r"/>
            <a:r>
              <a:rPr lang="en-US" sz="4000" dirty="0"/>
              <a:t>Commercial Invoice</a:t>
            </a:r>
            <a:br>
              <a:rPr lang="en-US" sz="4000" dirty="0"/>
            </a:br>
            <a:r>
              <a:rPr lang="en-US" sz="4000" dirty="0"/>
              <a:t> Instructions  </a:t>
            </a:r>
            <a:br>
              <a:rPr lang="en-US" dirty="0"/>
            </a:br>
            <a:endParaRPr lang="en-US" dirty="0"/>
          </a:p>
        </p:txBody>
      </p:sp>
      <p:sp>
        <p:nvSpPr>
          <p:cNvPr id="5" name="Rectangle 4">
            <a:extLst>
              <a:ext uri="{FF2B5EF4-FFF2-40B4-BE49-F238E27FC236}">
                <a16:creationId xmlns:a16="http://schemas.microsoft.com/office/drawing/2014/main" id="{100C4B0D-66FE-4B4F-AE28-469D9213B47C}"/>
              </a:ext>
            </a:extLst>
          </p:cNvPr>
          <p:cNvSpPr/>
          <p:nvPr/>
        </p:nvSpPr>
        <p:spPr>
          <a:xfrm>
            <a:off x="8696806" y="1985311"/>
            <a:ext cx="3287486" cy="3650743"/>
          </a:xfrm>
          <a:prstGeom prst="rect">
            <a:avLst/>
          </a:prstGeom>
        </p:spPr>
        <p:txBody>
          <a:bodyPr wrap="square">
            <a:spAutoFit/>
          </a:bodyPr>
          <a:lstStyle/>
          <a:p>
            <a:pPr marL="285750" indent="-285750" defTabSz="914400">
              <a:lnSpc>
                <a:spcPct val="120000"/>
              </a:lnSpc>
              <a:spcAft>
                <a:spcPts val="600"/>
              </a:spcAft>
              <a:buSzPct val="90000"/>
              <a:buFont typeface="Wingdings" panose="05000000000000000000" pitchFamily="2" charset="2"/>
              <a:buChar char="§"/>
            </a:pPr>
            <a:r>
              <a:rPr lang="en-US" dirty="0"/>
              <a:t>Instructions tab on the Excel Template</a:t>
            </a:r>
          </a:p>
          <a:p>
            <a:pPr marL="285750" indent="-285750" defTabSz="914400">
              <a:lnSpc>
                <a:spcPct val="120000"/>
              </a:lnSpc>
              <a:spcAft>
                <a:spcPts val="600"/>
              </a:spcAft>
              <a:buSzPct val="90000"/>
              <a:buFont typeface="Wingdings" panose="05000000000000000000" pitchFamily="2" charset="2"/>
              <a:buChar char="§"/>
            </a:pPr>
            <a:r>
              <a:rPr lang="en-US" dirty="0">
                <a:solidFill>
                  <a:srgbClr val="FF0000"/>
                </a:solidFill>
              </a:rPr>
              <a:t>If suppliers use their own Commercial Invoice it must contain all sections outlined &amp; support H-D requirements </a:t>
            </a:r>
          </a:p>
          <a:p>
            <a:pPr marL="285750" indent="-285750" defTabSz="914400">
              <a:lnSpc>
                <a:spcPct val="120000"/>
              </a:lnSpc>
              <a:spcAft>
                <a:spcPts val="600"/>
              </a:spcAft>
              <a:buSzPct val="90000"/>
              <a:buFont typeface="Wingdings" panose="05000000000000000000" pitchFamily="2" charset="2"/>
              <a:buChar char="§"/>
            </a:pPr>
            <a:r>
              <a:rPr lang="en-US" dirty="0"/>
              <a:t>No hand-written information is allowed on the invoice (other than signature)</a:t>
            </a:r>
          </a:p>
          <a:p>
            <a:pPr defTabSz="914400">
              <a:lnSpc>
                <a:spcPct val="120000"/>
              </a:lnSpc>
              <a:spcAft>
                <a:spcPts val="600"/>
              </a:spcAft>
              <a:buClr>
                <a:schemeClr val="accent6"/>
              </a:buClr>
              <a:buSzPct val="90000"/>
            </a:pPr>
            <a:endParaRPr lang="en-US" sz="2000" dirty="0"/>
          </a:p>
        </p:txBody>
      </p:sp>
      <p:pic>
        <p:nvPicPr>
          <p:cNvPr id="4" name="Picture 3">
            <a:extLst>
              <a:ext uri="{FF2B5EF4-FFF2-40B4-BE49-F238E27FC236}">
                <a16:creationId xmlns:a16="http://schemas.microsoft.com/office/drawing/2014/main" id="{A32BE256-E79D-40E7-8640-632CF737CD98}"/>
              </a:ext>
            </a:extLst>
          </p:cNvPr>
          <p:cNvPicPr>
            <a:picLocks noChangeAspect="1"/>
          </p:cNvPicPr>
          <p:nvPr/>
        </p:nvPicPr>
        <p:blipFill>
          <a:blip r:embed="rId6"/>
          <a:stretch>
            <a:fillRect/>
          </a:stretch>
        </p:blipFill>
        <p:spPr>
          <a:xfrm>
            <a:off x="313503" y="1787234"/>
            <a:ext cx="8100472" cy="3724434"/>
          </a:xfrm>
          <a:prstGeom prst="rect">
            <a:avLst/>
          </a:prstGeom>
          <a:ln w="28575">
            <a:solidFill>
              <a:srgbClr val="002060"/>
            </a:solidFill>
          </a:ln>
        </p:spPr>
      </p:pic>
      <p:pic>
        <p:nvPicPr>
          <p:cNvPr id="6" name="Audio 5">
            <a:hlinkClick r:id="" action="ppaction://media"/>
            <a:extLst>
              <a:ext uri="{FF2B5EF4-FFF2-40B4-BE49-F238E27FC236}">
                <a16:creationId xmlns:a16="http://schemas.microsoft.com/office/drawing/2014/main" id="{71535992-6BB5-4D78-B779-9BE11B2444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68779428"/>
      </p:ext>
    </p:extLst>
  </p:cSld>
  <p:clrMapOvr>
    <a:masterClrMapping/>
  </p:clrMapOvr>
  <p:transition advTm="205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right)">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right)">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67F1ECA-A02E-4145-A8BE-4275D6CC3745}"/>
              </a:ext>
            </a:extLst>
          </p:cNvPr>
          <p:cNvGrpSpPr/>
          <p:nvPr/>
        </p:nvGrpSpPr>
        <p:grpSpPr>
          <a:xfrm>
            <a:off x="914400" y="274320"/>
            <a:ext cx="4754880" cy="4762641"/>
            <a:chOff x="1142568" y="859058"/>
            <a:chExt cx="5871648" cy="5620348"/>
          </a:xfrm>
        </p:grpSpPr>
        <p:pic>
          <p:nvPicPr>
            <p:cNvPr id="12" name="Picture 11">
              <a:extLst>
                <a:ext uri="{FF2B5EF4-FFF2-40B4-BE49-F238E27FC236}">
                  <a16:creationId xmlns:a16="http://schemas.microsoft.com/office/drawing/2014/main" id="{184B9431-0713-431E-97D0-C1E645FE14C7}"/>
                </a:ext>
              </a:extLst>
            </p:cNvPr>
            <p:cNvPicPr>
              <a:picLocks noChangeAspect="1"/>
            </p:cNvPicPr>
            <p:nvPr/>
          </p:nvPicPr>
          <p:blipFill>
            <a:blip r:embed="rId6"/>
            <a:stretch>
              <a:fillRect/>
            </a:stretch>
          </p:blipFill>
          <p:spPr>
            <a:xfrm>
              <a:off x="1142568" y="859058"/>
              <a:ext cx="5871648" cy="3801552"/>
            </a:xfrm>
            <a:prstGeom prst="rect">
              <a:avLst/>
            </a:prstGeom>
            <a:ln w="28575">
              <a:solidFill>
                <a:srgbClr val="002060"/>
              </a:solidFill>
            </a:ln>
          </p:spPr>
        </p:pic>
        <p:pic>
          <p:nvPicPr>
            <p:cNvPr id="13" name="Picture 12">
              <a:extLst>
                <a:ext uri="{FF2B5EF4-FFF2-40B4-BE49-F238E27FC236}">
                  <a16:creationId xmlns:a16="http://schemas.microsoft.com/office/drawing/2014/main" id="{71DFCC22-AE87-4124-8DC2-72DC6F59A74B}"/>
                </a:ext>
              </a:extLst>
            </p:cNvPr>
            <p:cNvPicPr>
              <a:picLocks noChangeAspect="1"/>
            </p:cNvPicPr>
            <p:nvPr/>
          </p:nvPicPr>
          <p:blipFill>
            <a:blip r:embed="rId7"/>
            <a:stretch>
              <a:fillRect/>
            </a:stretch>
          </p:blipFill>
          <p:spPr>
            <a:xfrm>
              <a:off x="1142568" y="4671485"/>
              <a:ext cx="5871648" cy="1807921"/>
            </a:xfrm>
            <a:prstGeom prst="rect">
              <a:avLst/>
            </a:prstGeom>
            <a:ln w="28575">
              <a:solidFill>
                <a:srgbClr val="002060"/>
              </a:solidFill>
            </a:ln>
          </p:spPr>
        </p:pic>
      </p:grpSp>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5576713" y="348463"/>
            <a:ext cx="6107288" cy="1097280"/>
          </a:xfrm>
        </p:spPr>
        <p:txBody>
          <a:bodyPr>
            <a:noAutofit/>
          </a:bodyPr>
          <a:lstStyle/>
          <a:p>
            <a:pPr algn="r"/>
            <a:r>
              <a:rPr lang="en-US" sz="3600" dirty="0"/>
              <a:t>Commercial Invoice</a:t>
            </a:r>
            <a:br>
              <a:rPr lang="en-US" sz="3600" dirty="0"/>
            </a:br>
            <a:r>
              <a:rPr lang="en-US" sz="3600" dirty="0"/>
              <a:t>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846274" y="1950221"/>
            <a:ext cx="3461768" cy="4615725"/>
          </a:xfrm>
        </p:spPr>
        <p:txBody>
          <a:bodyPr/>
          <a:lstStyle/>
          <a:p>
            <a:pPr>
              <a:buFont typeface="Wingdings" panose="05000000000000000000" pitchFamily="2" charset="2"/>
              <a:buChar char="§"/>
            </a:pPr>
            <a:r>
              <a:rPr lang="en-US" b="1" dirty="0">
                <a:solidFill>
                  <a:schemeClr val="tx1"/>
                </a:solidFill>
              </a:rPr>
              <a:t>Invoice Date </a:t>
            </a:r>
            <a:r>
              <a:rPr lang="en-US" dirty="0">
                <a:solidFill>
                  <a:schemeClr val="tx1"/>
                </a:solidFill>
              </a:rPr>
              <a:t>is the date the commercial invoice is created </a:t>
            </a:r>
          </a:p>
          <a:p>
            <a:pPr>
              <a:buFont typeface="Wingdings" panose="05000000000000000000" pitchFamily="2" charset="2"/>
              <a:buChar char="§"/>
            </a:pPr>
            <a:r>
              <a:rPr lang="en-US" dirty="0">
                <a:solidFill>
                  <a:schemeClr val="tx1"/>
                </a:solidFill>
              </a:rPr>
              <a:t>Month/Day/Year Format</a:t>
            </a:r>
          </a:p>
          <a:p>
            <a:pPr marL="530352" lvl="1" indent="0">
              <a:buNone/>
            </a:pPr>
            <a:endParaRPr lang="en-US" dirty="0"/>
          </a:p>
          <a:p>
            <a:endParaRPr lang="en-US" dirty="0"/>
          </a:p>
          <a:p>
            <a:endParaRPr lang="en-US" dirty="0"/>
          </a:p>
          <a:p>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20E4AC22-ABE6-4981-B1A2-9BA6BFB44F0A}"/>
              </a:ext>
            </a:extLst>
          </p:cNvPr>
          <p:cNvPicPr>
            <a:picLocks noChangeAspect="1"/>
          </p:cNvPicPr>
          <p:nvPr/>
        </p:nvPicPr>
        <p:blipFill rotWithShape="1">
          <a:blip r:embed="rId8"/>
          <a:srcRect l="4339"/>
          <a:stretch/>
        </p:blipFill>
        <p:spPr>
          <a:xfrm>
            <a:off x="5080000" y="5213790"/>
            <a:ext cx="2239819" cy="862942"/>
          </a:xfrm>
          <a:prstGeom prst="rect">
            <a:avLst/>
          </a:prstGeom>
          <a:ln w="38100">
            <a:solidFill>
              <a:schemeClr val="accent6">
                <a:lumMod val="75000"/>
              </a:schemeClr>
            </a:solidFill>
          </a:ln>
        </p:spPr>
      </p:pic>
      <p:sp>
        <p:nvSpPr>
          <p:cNvPr id="29" name="Rectangle: Rounded Corners 28">
            <a:extLst>
              <a:ext uri="{FF2B5EF4-FFF2-40B4-BE49-F238E27FC236}">
                <a16:creationId xmlns:a16="http://schemas.microsoft.com/office/drawing/2014/main" id="{393E56C7-119B-47A0-A561-A955BFDE4BE8}"/>
              </a:ext>
            </a:extLst>
          </p:cNvPr>
          <p:cNvSpPr/>
          <p:nvPr/>
        </p:nvSpPr>
        <p:spPr>
          <a:xfrm>
            <a:off x="3609630" y="277735"/>
            <a:ext cx="637464" cy="238011"/>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p:cNvCxnSpPr>
          <p:nvPr/>
        </p:nvCxnSpPr>
        <p:spPr>
          <a:xfrm>
            <a:off x="3928362" y="515746"/>
            <a:ext cx="2406444" cy="464415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F30FF26D-C4ED-47AA-B023-CDA96234CD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17621737"/>
      </p:ext>
    </p:extLst>
  </p:cSld>
  <p:clrMapOvr>
    <a:masterClrMapping/>
  </p:clrMapOvr>
  <p:transition advTm="87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AF34F8A-5B56-4052-8244-847B7BB296D1}"/>
              </a:ext>
            </a:extLst>
          </p:cNvPr>
          <p:cNvGrpSpPr/>
          <p:nvPr/>
        </p:nvGrpSpPr>
        <p:grpSpPr>
          <a:xfrm>
            <a:off x="914400" y="269440"/>
            <a:ext cx="4846320" cy="4754880"/>
            <a:chOff x="1142568" y="859058"/>
            <a:chExt cx="5841902" cy="5611189"/>
          </a:xfrm>
        </p:grpSpPr>
        <p:pic>
          <p:nvPicPr>
            <p:cNvPr id="13" name="Picture 12">
              <a:extLst>
                <a:ext uri="{FF2B5EF4-FFF2-40B4-BE49-F238E27FC236}">
                  <a16:creationId xmlns:a16="http://schemas.microsoft.com/office/drawing/2014/main" id="{0FFB3F1D-6475-4CE5-A696-FAE282313F03}"/>
                </a:ext>
              </a:extLst>
            </p:cNvPr>
            <p:cNvPicPr>
              <a:picLocks noChangeAspect="1"/>
            </p:cNvPicPr>
            <p:nvPr/>
          </p:nvPicPr>
          <p:blipFill>
            <a:blip r:embed="rId6"/>
            <a:stretch>
              <a:fillRect/>
            </a:stretch>
          </p:blipFill>
          <p:spPr>
            <a:xfrm>
              <a:off x="1142568" y="859058"/>
              <a:ext cx="5841901" cy="3782292"/>
            </a:xfrm>
            <a:prstGeom prst="rect">
              <a:avLst/>
            </a:prstGeom>
            <a:ln w="28575">
              <a:solidFill>
                <a:srgbClr val="002060"/>
              </a:solidFill>
            </a:ln>
          </p:spPr>
        </p:pic>
        <p:pic>
          <p:nvPicPr>
            <p:cNvPr id="14" name="Picture 13">
              <a:extLst>
                <a:ext uri="{FF2B5EF4-FFF2-40B4-BE49-F238E27FC236}">
                  <a16:creationId xmlns:a16="http://schemas.microsoft.com/office/drawing/2014/main" id="{5517E739-BC53-4EAA-ABE2-EB786AE36F73}"/>
                </a:ext>
              </a:extLst>
            </p:cNvPr>
            <p:cNvPicPr>
              <a:picLocks noChangeAspect="1"/>
            </p:cNvPicPr>
            <p:nvPr/>
          </p:nvPicPr>
          <p:blipFill>
            <a:blip r:embed="rId7"/>
            <a:stretch>
              <a:fillRect/>
            </a:stretch>
          </p:blipFill>
          <p:spPr>
            <a:xfrm>
              <a:off x="1142568" y="4671485"/>
              <a:ext cx="5841902" cy="1798762"/>
            </a:xfrm>
            <a:prstGeom prst="rect">
              <a:avLst/>
            </a:prstGeom>
            <a:ln w="28575">
              <a:solidFill>
                <a:srgbClr val="002060"/>
              </a:solidFill>
            </a:ln>
          </p:spPr>
        </p:pic>
      </p:grpSp>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7144253" y="337174"/>
            <a:ext cx="4562325"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1" y="1687104"/>
            <a:ext cx="3461768" cy="4615725"/>
          </a:xfrm>
        </p:spPr>
        <p:txBody>
          <a:bodyPr/>
          <a:lstStyle/>
          <a:p>
            <a:endParaRPr lang="en-US" dirty="0"/>
          </a:p>
          <a:p>
            <a:endParaRPr lang="en-US" dirty="0"/>
          </a:p>
          <a:p>
            <a:endParaRPr lang="en-US" dirty="0"/>
          </a:p>
          <a:p>
            <a:endParaRPr lang="en-US" dirty="0"/>
          </a:p>
          <a:p>
            <a:pPr marL="0" indent="0">
              <a:buNone/>
            </a:pPr>
            <a:endParaRPr lang="en-US" dirty="0"/>
          </a:p>
        </p:txBody>
      </p:sp>
      <p:sp>
        <p:nvSpPr>
          <p:cNvPr id="12" name="Content Placeholder 2">
            <a:extLst>
              <a:ext uri="{FF2B5EF4-FFF2-40B4-BE49-F238E27FC236}">
                <a16:creationId xmlns:a16="http://schemas.microsoft.com/office/drawing/2014/main" id="{B87511EC-AA6D-4839-9196-5FF1E4AA9545}"/>
              </a:ext>
            </a:extLst>
          </p:cNvPr>
          <p:cNvSpPr txBox="1">
            <a:spLocks/>
          </p:cNvSpPr>
          <p:nvPr/>
        </p:nvSpPr>
        <p:spPr>
          <a:xfrm>
            <a:off x="7383964" y="1843216"/>
            <a:ext cx="4233706" cy="461572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anose="05000000000000000000" pitchFamily="2" charset="2"/>
              <a:buChar char="§"/>
            </a:pPr>
            <a:r>
              <a:rPr lang="en-US" b="1" dirty="0"/>
              <a:t>Invoice Number </a:t>
            </a:r>
            <a:r>
              <a:rPr lang="en-US" dirty="0"/>
              <a:t>- must be the same reference number on the Packing List, B10 labels, ASN &amp; payment (sales) invoice</a:t>
            </a:r>
          </a:p>
          <a:p>
            <a:pPr>
              <a:buFont typeface="Wingdings" panose="05000000000000000000" pitchFamily="2" charset="2"/>
              <a:buChar char="§"/>
            </a:pPr>
            <a:r>
              <a:rPr lang="en-US" dirty="0"/>
              <a:t>Must be unique &amp; non-repeating </a:t>
            </a:r>
          </a:p>
          <a:p>
            <a:pPr>
              <a:buFont typeface="Wingdings" panose="05000000000000000000" pitchFamily="2" charset="2"/>
              <a:buChar char="§"/>
            </a:pPr>
            <a:r>
              <a:rPr lang="en-US" dirty="0"/>
              <a:t>Maximum of 35 characters</a:t>
            </a:r>
          </a:p>
          <a:p>
            <a:pPr>
              <a:buFont typeface="Wingdings" panose="05000000000000000000" pitchFamily="2" charset="2"/>
              <a:buChar char="§"/>
            </a:pPr>
            <a:r>
              <a:rPr lang="en-US" dirty="0"/>
              <a:t>Do not use the Purchase Order Number as the Invoice Number</a:t>
            </a:r>
          </a:p>
        </p:txBody>
      </p:sp>
      <p:pic>
        <p:nvPicPr>
          <p:cNvPr id="6" name="Picture 5">
            <a:extLst>
              <a:ext uri="{FF2B5EF4-FFF2-40B4-BE49-F238E27FC236}">
                <a16:creationId xmlns:a16="http://schemas.microsoft.com/office/drawing/2014/main" id="{AA007EFB-4D6B-4CF0-BC40-6F9AF880BA46}"/>
              </a:ext>
            </a:extLst>
          </p:cNvPr>
          <p:cNvPicPr>
            <a:picLocks noChangeAspect="1"/>
          </p:cNvPicPr>
          <p:nvPr/>
        </p:nvPicPr>
        <p:blipFill>
          <a:blip r:embed="rId8"/>
          <a:stretch>
            <a:fillRect/>
          </a:stretch>
        </p:blipFill>
        <p:spPr>
          <a:xfrm>
            <a:off x="3138446" y="5885129"/>
            <a:ext cx="4737003" cy="627942"/>
          </a:xfrm>
          <a:prstGeom prst="rect">
            <a:avLst/>
          </a:prstGeom>
        </p:spPr>
      </p:pic>
      <p:sp>
        <p:nvSpPr>
          <p:cNvPr id="29" name="Rectangle: Rounded Corners 28">
            <a:extLst>
              <a:ext uri="{FF2B5EF4-FFF2-40B4-BE49-F238E27FC236}">
                <a16:creationId xmlns:a16="http://schemas.microsoft.com/office/drawing/2014/main" id="{393E56C7-119B-47A0-A561-A955BFDE4BE8}"/>
              </a:ext>
            </a:extLst>
          </p:cNvPr>
          <p:cNvSpPr/>
          <p:nvPr/>
        </p:nvSpPr>
        <p:spPr>
          <a:xfrm>
            <a:off x="3715948" y="451616"/>
            <a:ext cx="1649690" cy="221829"/>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BF8B765-9CDF-4E04-8F29-05B86CC23957}"/>
              </a:ext>
            </a:extLst>
          </p:cNvPr>
          <p:cNvCxnSpPr>
            <a:cxnSpLocks/>
            <a:endCxn id="6" idx="0"/>
          </p:cNvCxnSpPr>
          <p:nvPr/>
        </p:nvCxnSpPr>
        <p:spPr>
          <a:xfrm>
            <a:off x="4674267" y="691492"/>
            <a:ext cx="832681" cy="519363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B58FBE1F-B032-4CAA-B970-235F36CA9E9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29024416"/>
      </p:ext>
    </p:extLst>
  </p:cSld>
  <p:clrMapOvr>
    <a:masterClrMapping/>
  </p:clrMapOvr>
  <p:transition advTm="258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right)">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wipe(right)">
                                      <p:cBhvr>
                                        <p:cTn id="16" dur="500"/>
                                        <p:tgtEl>
                                          <p:spTgt spid="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wipe(right)">
                                      <p:cBhvr>
                                        <p:cTn id="21"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B594A-5EAE-4F5E-BE02-EF9F045A40E0}"/>
              </a:ext>
            </a:extLst>
          </p:cNvPr>
          <p:cNvPicPr>
            <a:picLocks noChangeAspect="1"/>
          </p:cNvPicPr>
          <p:nvPr/>
        </p:nvPicPr>
        <p:blipFill>
          <a:blip r:embed="rId6"/>
          <a:stretch>
            <a:fillRect/>
          </a:stretch>
        </p:blipFill>
        <p:spPr>
          <a:xfrm>
            <a:off x="914400" y="274320"/>
            <a:ext cx="4754880" cy="4785362"/>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cxnSp>
        <p:nvCxnSpPr>
          <p:cNvPr id="10" name="Straight Arrow Connector 9">
            <a:extLst>
              <a:ext uri="{FF2B5EF4-FFF2-40B4-BE49-F238E27FC236}">
                <a16:creationId xmlns:a16="http://schemas.microsoft.com/office/drawing/2014/main" id="{FBF8B765-9CDF-4E04-8F29-05B86CC23957}"/>
              </a:ext>
            </a:extLst>
          </p:cNvPr>
          <p:cNvCxnSpPr>
            <a:cxnSpLocks/>
          </p:cNvCxnSpPr>
          <p:nvPr/>
        </p:nvCxnSpPr>
        <p:spPr>
          <a:xfrm>
            <a:off x="2460978" y="1207911"/>
            <a:ext cx="2912533" cy="405271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861518" y="508785"/>
            <a:ext cx="2859034" cy="634644"/>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31C92E70-3ADC-404F-A9CF-28AA5526FA91}"/>
              </a:ext>
            </a:extLst>
          </p:cNvPr>
          <p:cNvSpPr txBox="1">
            <a:spLocks/>
          </p:cNvSpPr>
          <p:nvPr/>
        </p:nvSpPr>
        <p:spPr>
          <a:xfrm>
            <a:off x="7460684" y="1726273"/>
            <a:ext cx="3822096" cy="461572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anose="05000000000000000000" pitchFamily="2" charset="2"/>
              <a:buChar char="§"/>
            </a:pPr>
            <a:r>
              <a:rPr lang="en-US" b="1" dirty="0"/>
              <a:t>Shipper</a:t>
            </a:r>
            <a:r>
              <a:rPr lang="en-US" dirty="0"/>
              <a:t> – The company name and physical shipping address of supplier shipping out material </a:t>
            </a:r>
          </a:p>
        </p:txBody>
      </p:sp>
      <p:pic>
        <p:nvPicPr>
          <p:cNvPr id="15" name="Picture 14">
            <a:extLst>
              <a:ext uri="{FF2B5EF4-FFF2-40B4-BE49-F238E27FC236}">
                <a16:creationId xmlns:a16="http://schemas.microsoft.com/office/drawing/2014/main" id="{5A5702B7-24CD-4915-A0D8-441AB91A549A}"/>
              </a:ext>
            </a:extLst>
          </p:cNvPr>
          <p:cNvPicPr>
            <a:picLocks noChangeAspect="1"/>
          </p:cNvPicPr>
          <p:nvPr/>
        </p:nvPicPr>
        <p:blipFill rotWithShape="1">
          <a:blip r:embed="rId7"/>
          <a:srcRect l="1639" t="12733" r="2540"/>
          <a:stretch/>
        </p:blipFill>
        <p:spPr>
          <a:xfrm>
            <a:off x="4030133" y="5340929"/>
            <a:ext cx="3589868" cy="1054227"/>
          </a:xfrm>
          <a:prstGeom prst="rect">
            <a:avLst/>
          </a:prstGeom>
          <a:ln w="28575">
            <a:solidFill>
              <a:schemeClr val="accent6">
                <a:lumMod val="75000"/>
              </a:schemeClr>
            </a:solidFill>
          </a:ln>
        </p:spPr>
      </p:pic>
      <p:pic>
        <p:nvPicPr>
          <p:cNvPr id="5" name="Audio 4">
            <a:hlinkClick r:id="" action="ppaction://media"/>
            <a:extLst>
              <a:ext uri="{FF2B5EF4-FFF2-40B4-BE49-F238E27FC236}">
                <a16:creationId xmlns:a16="http://schemas.microsoft.com/office/drawing/2014/main" id="{9FEFE869-9A30-4DA8-8AE5-127CA1B7750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71586995"/>
      </p:ext>
    </p:extLst>
  </p:cSld>
  <p:clrMapOvr>
    <a:masterClrMapping/>
  </p:clrMapOvr>
  <p:transition advTm="89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A1FCACA-3D14-4EAC-B835-6BD69C93158B}"/>
              </a:ext>
            </a:extLst>
          </p:cNvPr>
          <p:cNvGrpSpPr/>
          <p:nvPr/>
        </p:nvGrpSpPr>
        <p:grpSpPr>
          <a:xfrm>
            <a:off x="815274" y="269440"/>
            <a:ext cx="4410476" cy="4188959"/>
            <a:chOff x="815274" y="269440"/>
            <a:chExt cx="4410476" cy="4188959"/>
          </a:xfrm>
        </p:grpSpPr>
        <p:pic>
          <p:nvPicPr>
            <p:cNvPr id="5" name="Picture 4">
              <a:extLst>
                <a:ext uri="{FF2B5EF4-FFF2-40B4-BE49-F238E27FC236}">
                  <a16:creationId xmlns:a16="http://schemas.microsoft.com/office/drawing/2014/main" id="{574EE5F2-E8D1-4DD7-9B67-849144F37678}"/>
                </a:ext>
              </a:extLst>
            </p:cNvPr>
            <p:cNvPicPr>
              <a:picLocks noChangeAspect="1"/>
            </p:cNvPicPr>
            <p:nvPr/>
          </p:nvPicPr>
          <p:blipFill>
            <a:blip r:embed="rId6"/>
            <a:stretch>
              <a:fillRect/>
            </a:stretch>
          </p:blipFill>
          <p:spPr>
            <a:xfrm>
              <a:off x="815274" y="3107924"/>
              <a:ext cx="4403366" cy="1350475"/>
            </a:xfrm>
            <a:prstGeom prst="rect">
              <a:avLst/>
            </a:prstGeom>
            <a:ln w="28575">
              <a:solidFill>
                <a:srgbClr val="002060"/>
              </a:solidFill>
            </a:ln>
          </p:spPr>
        </p:pic>
        <p:pic>
          <p:nvPicPr>
            <p:cNvPr id="4" name="Picture 3">
              <a:extLst>
                <a:ext uri="{FF2B5EF4-FFF2-40B4-BE49-F238E27FC236}">
                  <a16:creationId xmlns:a16="http://schemas.microsoft.com/office/drawing/2014/main" id="{E67DB519-C385-4167-950C-1960543FE316}"/>
                </a:ext>
              </a:extLst>
            </p:cNvPr>
            <p:cNvPicPr>
              <a:picLocks noChangeAspect="1"/>
            </p:cNvPicPr>
            <p:nvPr/>
          </p:nvPicPr>
          <p:blipFill>
            <a:blip r:embed="rId7"/>
            <a:stretch>
              <a:fillRect/>
            </a:stretch>
          </p:blipFill>
          <p:spPr>
            <a:xfrm>
              <a:off x="820560" y="269440"/>
              <a:ext cx="4405190" cy="2842718"/>
            </a:xfrm>
            <a:prstGeom prst="rect">
              <a:avLst/>
            </a:prstGeom>
            <a:ln w="28575">
              <a:solidFill>
                <a:srgbClr val="002060"/>
              </a:solidFill>
            </a:ln>
          </p:spPr>
        </p:pic>
      </p:grpSp>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15" idx="0"/>
          </p:cNvCxnSpPr>
          <p:nvPr/>
        </p:nvCxnSpPr>
        <p:spPr>
          <a:xfrm>
            <a:off x="1745777" y="1510702"/>
            <a:ext cx="955307" cy="344512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792925" y="914400"/>
            <a:ext cx="1905704" cy="596302"/>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1B2AD06D-3609-4CE6-8C32-20FC3D2ABAD2}"/>
              </a:ext>
            </a:extLst>
          </p:cNvPr>
          <p:cNvSpPr>
            <a:spLocks noGrp="1"/>
          </p:cNvSpPr>
          <p:nvPr>
            <p:ph idx="1"/>
          </p:nvPr>
        </p:nvSpPr>
        <p:spPr>
          <a:xfrm>
            <a:off x="7229811" y="1537153"/>
            <a:ext cx="4175713" cy="4814442"/>
          </a:xfrm>
        </p:spPr>
        <p:txBody>
          <a:bodyPr>
            <a:normAutofit fontScale="85000" lnSpcReduction="10000"/>
          </a:bodyPr>
          <a:lstStyle/>
          <a:p>
            <a:pPr>
              <a:buFont typeface="Wingdings" panose="05000000000000000000" pitchFamily="2" charset="2"/>
              <a:buChar char="§"/>
            </a:pPr>
            <a:r>
              <a:rPr lang="en-US" b="1" dirty="0"/>
              <a:t>Ship To/Deliver To </a:t>
            </a:r>
            <a:r>
              <a:rPr lang="en-US" dirty="0"/>
              <a:t>requires a selection from the drop-down menu.  The source of this data: Entity &amp; SLOC# is the H-D Purchasing Document (Schedule Agreement or Purchase Order). </a:t>
            </a:r>
          </a:p>
          <a:p>
            <a:pPr>
              <a:buFont typeface="Wingdings" panose="05000000000000000000" pitchFamily="2" charset="2"/>
              <a:buChar char="§"/>
            </a:pPr>
            <a:r>
              <a:rPr lang="en-US" dirty="0"/>
              <a:t>When the selection is made, the </a:t>
            </a:r>
            <a:r>
              <a:rPr lang="en-US" b="1" dirty="0"/>
              <a:t>Sold To/Consignee </a:t>
            </a:r>
            <a:r>
              <a:rPr lang="en-US" dirty="0"/>
              <a:t>entry will also pre-populate </a:t>
            </a:r>
          </a:p>
          <a:p>
            <a:pPr>
              <a:buFont typeface="Wingdings" panose="05000000000000000000" pitchFamily="2" charset="2"/>
              <a:buChar char="§"/>
            </a:pPr>
            <a:r>
              <a:rPr lang="en-US" dirty="0"/>
              <a:t>Thailand Entity details are shown on the next slide</a:t>
            </a:r>
          </a:p>
          <a:p>
            <a:pPr>
              <a:buFont typeface="Wingdings" panose="05000000000000000000" pitchFamily="2" charset="2"/>
              <a:buChar char="§"/>
            </a:pPr>
            <a:r>
              <a:rPr lang="en-US" dirty="0"/>
              <a:t>If suppliers use their own Commercial Invoice it must depict the </a:t>
            </a:r>
            <a:r>
              <a:rPr lang="en-US" b="1" dirty="0"/>
              <a:t>exact</a:t>
            </a:r>
            <a:r>
              <a:rPr lang="en-US" dirty="0"/>
              <a:t> </a:t>
            </a:r>
            <a:r>
              <a:rPr lang="en-US" b="1" dirty="0"/>
              <a:t>Ship To/Deliver To, Sold To/Consignee </a:t>
            </a:r>
            <a:r>
              <a:rPr lang="en-US" dirty="0"/>
              <a:t>Entity information as provided in the template.  </a:t>
            </a:r>
          </a:p>
          <a:p>
            <a:pPr lvl="1">
              <a:buFont typeface="Wingdings" panose="05000000000000000000" pitchFamily="2" charset="2"/>
              <a:buChar char="§"/>
            </a:pPr>
            <a:r>
              <a:rPr lang="en-US" b="1" dirty="0"/>
              <a:t>Entity and Storage Location </a:t>
            </a:r>
            <a:r>
              <a:rPr lang="en-US" dirty="0"/>
              <a:t>must be noted within the Consignee/Ship to section of the Commercial Invoice.  </a:t>
            </a:r>
          </a:p>
          <a:p>
            <a:endParaRPr lang="en-US" dirty="0"/>
          </a:p>
        </p:txBody>
      </p:sp>
      <p:sp>
        <p:nvSpPr>
          <p:cNvPr id="14" name="Rectangle: Rounded Corners 13">
            <a:extLst>
              <a:ext uri="{FF2B5EF4-FFF2-40B4-BE49-F238E27FC236}">
                <a16:creationId xmlns:a16="http://schemas.microsoft.com/office/drawing/2014/main" id="{BF33C1AE-32BE-4D68-B127-878732EB9553}"/>
              </a:ext>
            </a:extLst>
          </p:cNvPr>
          <p:cNvSpPr/>
          <p:nvPr/>
        </p:nvSpPr>
        <p:spPr>
          <a:xfrm>
            <a:off x="3320046" y="908835"/>
            <a:ext cx="1905704" cy="646544"/>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80997EF4-4EEB-4BD9-A506-09A1134E8F17}"/>
              </a:ext>
            </a:extLst>
          </p:cNvPr>
          <p:cNvCxnSpPr>
            <a:cxnSpLocks/>
          </p:cNvCxnSpPr>
          <p:nvPr/>
        </p:nvCxnSpPr>
        <p:spPr>
          <a:xfrm>
            <a:off x="4244622" y="1580444"/>
            <a:ext cx="1667493" cy="348527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70073E2-1189-429E-92D2-396CF7E6A8FD}"/>
              </a:ext>
            </a:extLst>
          </p:cNvPr>
          <p:cNvPicPr>
            <a:picLocks noChangeAspect="1"/>
          </p:cNvPicPr>
          <p:nvPr/>
        </p:nvPicPr>
        <p:blipFill rotWithShape="1">
          <a:blip r:embed="rId8"/>
          <a:srcRect l="1840" r="26729"/>
          <a:stretch/>
        </p:blipFill>
        <p:spPr>
          <a:xfrm>
            <a:off x="1552470" y="4955822"/>
            <a:ext cx="2297228" cy="808261"/>
          </a:xfrm>
          <a:prstGeom prst="rect">
            <a:avLst/>
          </a:prstGeom>
          <a:ln w="28575">
            <a:solidFill>
              <a:schemeClr val="accent6">
                <a:lumMod val="75000"/>
              </a:schemeClr>
            </a:solidFill>
          </a:ln>
        </p:spPr>
      </p:pic>
      <p:pic>
        <p:nvPicPr>
          <p:cNvPr id="11" name="Picture 10">
            <a:extLst>
              <a:ext uri="{FF2B5EF4-FFF2-40B4-BE49-F238E27FC236}">
                <a16:creationId xmlns:a16="http://schemas.microsoft.com/office/drawing/2014/main" id="{B00FA163-EC9D-4DAA-A3BA-FB87E2241C56}"/>
              </a:ext>
            </a:extLst>
          </p:cNvPr>
          <p:cNvPicPr>
            <a:picLocks noChangeAspect="1"/>
          </p:cNvPicPr>
          <p:nvPr/>
        </p:nvPicPr>
        <p:blipFill rotWithShape="1">
          <a:blip r:embed="rId9"/>
          <a:srcRect l="421" t="50269" r="84930" b="39697"/>
          <a:stretch/>
        </p:blipFill>
        <p:spPr>
          <a:xfrm>
            <a:off x="1563136" y="5762942"/>
            <a:ext cx="1657978" cy="688134"/>
          </a:xfrm>
          <a:prstGeom prst="rect">
            <a:avLst/>
          </a:prstGeom>
          <a:ln>
            <a:solidFill>
              <a:schemeClr val="tx1"/>
            </a:solidFill>
          </a:ln>
        </p:spPr>
      </p:pic>
      <p:pic>
        <p:nvPicPr>
          <p:cNvPr id="18" name="Picture 17">
            <a:extLst>
              <a:ext uri="{FF2B5EF4-FFF2-40B4-BE49-F238E27FC236}">
                <a16:creationId xmlns:a16="http://schemas.microsoft.com/office/drawing/2014/main" id="{2B0481F1-C490-4FC7-991D-4CB7FE504CFD}"/>
              </a:ext>
            </a:extLst>
          </p:cNvPr>
          <p:cNvPicPr>
            <a:picLocks noChangeAspect="1"/>
          </p:cNvPicPr>
          <p:nvPr/>
        </p:nvPicPr>
        <p:blipFill rotWithShape="1">
          <a:blip r:embed="rId10"/>
          <a:srcRect r="32364"/>
          <a:stretch/>
        </p:blipFill>
        <p:spPr>
          <a:xfrm>
            <a:off x="4776605" y="5065715"/>
            <a:ext cx="2203287" cy="1276350"/>
          </a:xfrm>
          <a:prstGeom prst="rect">
            <a:avLst/>
          </a:prstGeom>
          <a:ln w="28575">
            <a:solidFill>
              <a:srgbClr val="00B0F0"/>
            </a:solidFill>
          </a:ln>
        </p:spPr>
      </p:pic>
      <p:pic>
        <p:nvPicPr>
          <p:cNvPr id="8" name="Audio 7">
            <a:hlinkClick r:id="" action="ppaction://media"/>
            <a:extLst>
              <a:ext uri="{FF2B5EF4-FFF2-40B4-BE49-F238E27FC236}">
                <a16:creationId xmlns:a16="http://schemas.microsoft.com/office/drawing/2014/main" id="{30033433-29B8-430F-8A10-AD40878F8C3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15516861"/>
      </p:ext>
    </p:extLst>
  </p:cSld>
  <p:clrMapOvr>
    <a:masterClrMapping/>
  </p:clrMapOvr>
  <p:transition advTm="593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right)">
                                      <p:cBhvr>
                                        <p:cTn id="11" dur="500"/>
                                        <p:tgtEl>
                                          <p:spTgt spid="13">
                                            <p:txEl>
                                              <p:pRg st="1" end="1"/>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righ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right)">
                                      <p:cBhvr>
                                        <p:cTn id="27" dur="500"/>
                                        <p:tgtEl>
                                          <p:spTgt spid="13">
                                            <p:txEl>
                                              <p:pRg st="3" end="3"/>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wipe(right)">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4B631B-A6C9-4258-A84F-B5A33C21922E}"/>
              </a:ext>
            </a:extLst>
          </p:cNvPr>
          <p:cNvSpPr/>
          <p:nvPr/>
        </p:nvSpPr>
        <p:spPr>
          <a:xfrm>
            <a:off x="997528" y="5132062"/>
            <a:ext cx="9684327" cy="923330"/>
          </a:xfrm>
          <a:prstGeom prst="rect">
            <a:avLst/>
          </a:prstGeom>
        </p:spPr>
        <p:txBody>
          <a:bodyPr wrap="square">
            <a:spAutoFit/>
          </a:bodyPr>
          <a:lstStyle/>
          <a:p>
            <a:pPr marL="285750" indent="-285750">
              <a:buFont typeface="Arial" panose="020B0604020202020204" pitchFamily="34" charset="0"/>
              <a:buChar char="•"/>
            </a:pPr>
            <a:r>
              <a:rPr lang="en-US" dirty="0">
                <a:cs typeface="Calibri"/>
              </a:rPr>
              <a:t>Refer to Appendix A located in the Electronic Commerce Section of </a:t>
            </a:r>
            <a:r>
              <a:rPr lang="en-US" dirty="0">
                <a:cs typeface="Calibri"/>
                <a:hlinkClick r:id="rId6"/>
              </a:rPr>
              <a:t>www.h-dsn.com</a:t>
            </a:r>
            <a:r>
              <a:rPr lang="en-US" dirty="0">
                <a:cs typeface="Calibri"/>
              </a:rPr>
              <a:t> for detailed </a:t>
            </a:r>
            <a:r>
              <a:rPr lang="en-US" b="1" dirty="0">
                <a:cs typeface="Calibri"/>
              </a:rPr>
              <a:t>Ship To Location</a:t>
            </a:r>
            <a:r>
              <a:rPr lang="en-US" dirty="0">
                <a:cs typeface="Calibri"/>
              </a:rPr>
              <a:t> information</a:t>
            </a:r>
          </a:p>
          <a:p>
            <a:endParaRPr lang="en-US" dirty="0">
              <a:cs typeface="Calibri"/>
            </a:endParaRPr>
          </a:p>
        </p:txBody>
      </p:sp>
      <p:sp>
        <p:nvSpPr>
          <p:cNvPr id="8" name="Title 1">
            <a:extLst>
              <a:ext uri="{FF2B5EF4-FFF2-40B4-BE49-F238E27FC236}">
                <a16:creationId xmlns:a16="http://schemas.microsoft.com/office/drawing/2014/main" id="{B3326FEE-607F-41E7-9E6F-109D8E33025A}"/>
              </a:ext>
            </a:extLst>
          </p:cNvPr>
          <p:cNvSpPr>
            <a:spLocks noGrp="1"/>
          </p:cNvSpPr>
          <p:nvPr>
            <p:ph type="title"/>
          </p:nvPr>
        </p:nvSpPr>
        <p:spPr>
          <a:xfrm>
            <a:off x="997528" y="269440"/>
            <a:ext cx="10584872" cy="1097280"/>
          </a:xfrm>
        </p:spPr>
        <p:txBody>
          <a:bodyPr>
            <a:noAutofit/>
          </a:bodyPr>
          <a:lstStyle/>
          <a:p>
            <a:pPr algn="ctr"/>
            <a:br>
              <a:rPr lang="en-US" sz="3600" dirty="0"/>
            </a:br>
            <a:r>
              <a:rPr lang="en-US" sz="3600" dirty="0"/>
              <a:t>Harley-Davidson Thailand Entities</a:t>
            </a:r>
          </a:p>
        </p:txBody>
      </p:sp>
      <p:graphicFrame>
        <p:nvGraphicFramePr>
          <p:cNvPr id="9" name="Table 8">
            <a:extLst>
              <a:ext uri="{FF2B5EF4-FFF2-40B4-BE49-F238E27FC236}">
                <a16:creationId xmlns:a16="http://schemas.microsoft.com/office/drawing/2014/main" id="{7384F00A-A80F-4F2E-93D7-F77D3CA0367E}"/>
              </a:ext>
            </a:extLst>
          </p:cNvPr>
          <p:cNvGraphicFramePr>
            <a:graphicFrameLocks noGrp="1"/>
          </p:cNvGraphicFramePr>
          <p:nvPr>
            <p:extLst>
              <p:ext uri="{D42A27DB-BD31-4B8C-83A1-F6EECF244321}">
                <p14:modId xmlns:p14="http://schemas.microsoft.com/office/powerpoint/2010/main" val="4074567955"/>
              </p:ext>
            </p:extLst>
          </p:nvPr>
        </p:nvGraphicFramePr>
        <p:xfrm>
          <a:off x="1396771" y="1601776"/>
          <a:ext cx="9398458" cy="3295229"/>
        </p:xfrm>
        <a:graphic>
          <a:graphicData uri="http://schemas.openxmlformats.org/drawingml/2006/table">
            <a:tbl>
              <a:tblPr firstRow="1" bandRow="1">
                <a:tableStyleId>{5C22544A-7EE6-4342-B048-85BDC9FD1C3A}</a:tableStyleId>
              </a:tblPr>
              <a:tblGrid>
                <a:gridCol w="879507">
                  <a:extLst>
                    <a:ext uri="{9D8B030D-6E8A-4147-A177-3AD203B41FA5}">
                      <a16:colId xmlns:a16="http://schemas.microsoft.com/office/drawing/2014/main" val="1547935692"/>
                    </a:ext>
                  </a:extLst>
                </a:gridCol>
                <a:gridCol w="2572702">
                  <a:extLst>
                    <a:ext uri="{9D8B030D-6E8A-4147-A177-3AD203B41FA5}">
                      <a16:colId xmlns:a16="http://schemas.microsoft.com/office/drawing/2014/main" val="409718750"/>
                    </a:ext>
                  </a:extLst>
                </a:gridCol>
                <a:gridCol w="2791433">
                  <a:extLst>
                    <a:ext uri="{9D8B030D-6E8A-4147-A177-3AD203B41FA5}">
                      <a16:colId xmlns:a16="http://schemas.microsoft.com/office/drawing/2014/main" val="2371848877"/>
                    </a:ext>
                  </a:extLst>
                </a:gridCol>
                <a:gridCol w="3154816">
                  <a:extLst>
                    <a:ext uri="{9D8B030D-6E8A-4147-A177-3AD203B41FA5}">
                      <a16:colId xmlns:a16="http://schemas.microsoft.com/office/drawing/2014/main" val="2293338000"/>
                    </a:ext>
                  </a:extLst>
                </a:gridCol>
              </a:tblGrid>
              <a:tr h="352672">
                <a:tc>
                  <a:txBody>
                    <a:bodyPr/>
                    <a:lstStyle/>
                    <a:p>
                      <a:pPr marL="0" algn="ctr" rtl="0" eaLnBrk="1" latinLnBrk="0" hangingPunct="1">
                        <a:spcBef>
                          <a:spcPts val="0"/>
                        </a:spcBef>
                        <a:spcAft>
                          <a:spcPts val="0"/>
                        </a:spcAft>
                      </a:pPr>
                      <a:r>
                        <a:rPr lang="en-US" sz="1600" kern="1200" dirty="0">
                          <a:effectLst/>
                          <a:latin typeface="Calibri"/>
                        </a:rPr>
                        <a:t>Entity</a:t>
                      </a:r>
                      <a:endParaRPr lang="en-US" dirty="0">
                        <a:effectLst/>
                        <a:latin typeface="Calibri"/>
                      </a:endParaRPr>
                    </a:p>
                  </a:txBody>
                  <a:tcPr marL="0" marR="0" marT="0" marB="0" anchor="ctr"/>
                </a:tc>
                <a:tc>
                  <a:txBody>
                    <a:bodyPr/>
                    <a:lstStyle/>
                    <a:p>
                      <a:pPr marL="0" algn="ctr" rtl="0">
                        <a:spcBef>
                          <a:spcPts val="0"/>
                        </a:spcBef>
                        <a:spcAft>
                          <a:spcPts val="0"/>
                        </a:spcAft>
                      </a:pPr>
                      <a:r>
                        <a:rPr lang="en-US" dirty="0">
                          <a:effectLst/>
                          <a:latin typeface="Calibri"/>
                        </a:rPr>
                        <a:t>Sold To / Consignee</a:t>
                      </a:r>
                      <a:r>
                        <a:rPr lang="en-US" dirty="0">
                          <a:latin typeface="Calibri"/>
                        </a:rPr>
                        <a:t> </a:t>
                      </a:r>
                      <a:endParaRPr lang="en-US" dirty="0">
                        <a:effectLst/>
                        <a:latin typeface="Calibri"/>
                      </a:endParaRPr>
                    </a:p>
                  </a:txBody>
                  <a:tcPr marL="0" marR="0" marT="0" marB="0" anchor="ctr"/>
                </a:tc>
                <a:tc>
                  <a:txBody>
                    <a:bodyPr/>
                    <a:lstStyle/>
                    <a:p>
                      <a:pPr marL="0" algn="ctr" rtl="0">
                        <a:spcBef>
                          <a:spcPts val="0"/>
                        </a:spcBef>
                        <a:spcAft>
                          <a:spcPts val="0"/>
                        </a:spcAft>
                      </a:pPr>
                      <a:r>
                        <a:rPr lang="en-US" sz="1600" kern="1200" dirty="0">
                          <a:effectLst/>
                          <a:latin typeface="Calibri"/>
                        </a:rPr>
                        <a:t>Ship to </a:t>
                      </a:r>
                      <a:r>
                        <a:rPr lang="en-US" sz="1600" kern="1200" dirty="0">
                          <a:latin typeface="Calibri"/>
                        </a:rPr>
                        <a:t>Plant S001</a:t>
                      </a:r>
                      <a:endParaRPr lang="en-US" dirty="0">
                        <a:effectLst/>
                        <a:latin typeface="Calibri"/>
                      </a:endParaRPr>
                    </a:p>
                  </a:txBody>
                  <a:tcPr marL="0" marR="0" marT="0" marB="0" anchor="ctr"/>
                </a:tc>
                <a:tc>
                  <a:txBody>
                    <a:bodyPr/>
                    <a:lstStyle/>
                    <a:p>
                      <a:pPr marL="0" algn="ctr" rtl="0">
                        <a:spcBef>
                          <a:spcPts val="0"/>
                        </a:spcBef>
                        <a:spcAft>
                          <a:spcPts val="0"/>
                        </a:spcAft>
                      </a:pPr>
                      <a:r>
                        <a:rPr lang="en-US" sz="1600" kern="1200" dirty="0">
                          <a:effectLst/>
                          <a:latin typeface="Calibri"/>
                        </a:rPr>
                        <a:t>Ship to </a:t>
                      </a:r>
                      <a:r>
                        <a:rPr lang="en-US" sz="1600" kern="1200" dirty="0">
                          <a:latin typeface="Calibri"/>
                        </a:rPr>
                        <a:t>Warehouse S002</a:t>
                      </a:r>
                      <a:endParaRPr lang="en-US">
                        <a:effectLst/>
                        <a:latin typeface="Calibri"/>
                      </a:endParaRPr>
                    </a:p>
                  </a:txBody>
                  <a:tcPr marL="0" marR="0" marT="0" marB="0" anchor="ctr"/>
                </a:tc>
                <a:extLst>
                  <a:ext uri="{0D108BD9-81ED-4DB2-BD59-A6C34878D82A}">
                    <a16:rowId xmlns:a16="http://schemas.microsoft.com/office/drawing/2014/main" val="3331171661"/>
                  </a:ext>
                </a:extLst>
              </a:tr>
              <a:tr h="1017687">
                <a:tc>
                  <a:txBody>
                    <a:bodyPr/>
                    <a:lstStyle/>
                    <a:p>
                      <a:pPr marL="0" algn="ctr" rtl="0" eaLnBrk="1" latinLnBrk="0" hangingPunct="1">
                        <a:spcBef>
                          <a:spcPts val="0"/>
                        </a:spcBef>
                        <a:spcAft>
                          <a:spcPts val="0"/>
                        </a:spcAft>
                      </a:pPr>
                      <a:r>
                        <a:rPr lang="en-US" sz="1600" dirty="0">
                          <a:effectLst/>
                          <a:latin typeface="Calibri"/>
                        </a:rPr>
                        <a:t>3047</a:t>
                      </a:r>
                      <a:endParaRPr lang="en-US" dirty="0">
                        <a:effectLst/>
                        <a:latin typeface="Calibri"/>
                      </a:endParaRPr>
                    </a:p>
                  </a:txBody>
                  <a:tcPr marL="0" marR="0" marT="0" marB="0" anchor="ctr"/>
                </a:tc>
                <a:tc>
                  <a:txBody>
                    <a:bodyPr/>
                    <a:lstStyle/>
                    <a:p>
                      <a:pPr marL="0" rtl="0" latinLnBrk="0">
                        <a:spcBef>
                          <a:spcPts val="0"/>
                        </a:spcBef>
                        <a:spcAft>
                          <a:spcPts val="0"/>
                        </a:spcAft>
                      </a:pPr>
                      <a:r>
                        <a:rPr lang="en-US" sz="1100" dirty="0">
                          <a:effectLst/>
                          <a:latin typeface="Calibri"/>
                        </a:rPr>
                        <a:t>H-D Motorcycle (Thailand) Ltd.</a:t>
                      </a:r>
                      <a:endParaRPr lang="en-US" dirty="0">
                        <a:effectLst/>
                        <a:latin typeface="Calibri"/>
                      </a:endParaRPr>
                    </a:p>
                    <a:p>
                      <a:pPr marL="0" marR="0" indent="0" rtl="0" latinLnBrk="0">
                        <a:spcBef>
                          <a:spcPts val="0"/>
                        </a:spcBef>
                        <a:spcAft>
                          <a:spcPts val="0"/>
                        </a:spcAft>
                      </a:pPr>
                      <a:r>
                        <a:rPr lang="en-US" sz="1100" dirty="0">
                          <a:effectLst/>
                          <a:latin typeface="Calibri"/>
                        </a:rPr>
                        <a:t>Entity # </a:t>
                      </a:r>
                      <a:r>
                        <a:rPr lang="en-US" sz="1100" dirty="0">
                          <a:latin typeface="Calibri"/>
                        </a:rPr>
                        <a:t>3047</a:t>
                      </a:r>
                      <a:endParaRPr lang="en-US" dirty="0">
                        <a:effectLst/>
                        <a:latin typeface="Calibri"/>
                      </a:endParaRPr>
                    </a:p>
                    <a:p>
                      <a:pPr marL="0" marR="0" indent="0" rtl="0" latinLnBrk="0">
                        <a:spcBef>
                          <a:spcPts val="0"/>
                        </a:spcBef>
                        <a:spcAft>
                          <a:spcPts val="0"/>
                        </a:spcAft>
                      </a:pPr>
                      <a:r>
                        <a:rPr lang="en-US" sz="1100" dirty="0">
                          <a:effectLst/>
                          <a:latin typeface="Calibri"/>
                        </a:rPr>
                        <a:t>500/38, Moo3, Tambol Tasit </a:t>
                      </a:r>
                      <a:endParaRPr lang="en-US" dirty="0">
                        <a:effectLst/>
                        <a:latin typeface="Calibri"/>
                      </a:endParaRPr>
                    </a:p>
                    <a:p>
                      <a:pPr marL="0" marR="0" indent="0" rtl="0" latinLnBrk="0">
                        <a:spcBef>
                          <a:spcPts val="0"/>
                        </a:spcBef>
                        <a:spcAft>
                          <a:spcPts val="0"/>
                        </a:spcAft>
                      </a:pPr>
                      <a:r>
                        <a:rPr lang="en-US" sz="1100" dirty="0">
                          <a:effectLst/>
                          <a:latin typeface="Calibri"/>
                        </a:rPr>
                        <a:t>Amphur Pluakdaeng, Rayong, 21140 </a:t>
                      </a:r>
                      <a:endParaRPr lang="en-US" dirty="0">
                        <a:effectLst/>
                        <a:latin typeface="Calibri"/>
                      </a:endParaRPr>
                    </a:p>
                  </a:txBody>
                  <a:tcPr marL="0" marR="0" marT="0" marB="0" anchor="ctr"/>
                </a:tc>
                <a:tc>
                  <a:txBody>
                    <a:bodyPr/>
                    <a:lstStyle/>
                    <a:p>
                      <a:pPr marL="0" rtl="0" latinLnBrk="0">
                        <a:spcBef>
                          <a:spcPts val="0"/>
                        </a:spcBef>
                        <a:spcAft>
                          <a:spcPts val="0"/>
                        </a:spcAft>
                      </a:pPr>
                      <a:r>
                        <a:rPr lang="en-US" sz="1100" dirty="0">
                          <a:effectLst/>
                          <a:latin typeface="Calibri"/>
                        </a:rPr>
                        <a:t>H-D Motorcycle (Thailand) Ltd.</a:t>
                      </a:r>
                      <a:endParaRPr lang="en-US" dirty="0">
                        <a:effectLst/>
                        <a:latin typeface="Calibri"/>
                      </a:endParaRPr>
                    </a:p>
                    <a:p>
                      <a:pPr marL="0" marR="0" indent="0" rtl="0" latinLnBrk="0">
                        <a:spcBef>
                          <a:spcPts val="0"/>
                        </a:spcBef>
                        <a:spcAft>
                          <a:spcPts val="0"/>
                        </a:spcAft>
                      </a:pPr>
                      <a:r>
                        <a:rPr lang="en-US" sz="1100" dirty="0">
                          <a:effectLst/>
                          <a:latin typeface="Calibri"/>
                        </a:rPr>
                        <a:t>Entity # </a:t>
                      </a:r>
                      <a:r>
                        <a:rPr lang="en-US" sz="1100" dirty="0">
                          <a:latin typeface="Calibri"/>
                        </a:rPr>
                        <a:t>3047 SLOC 001</a:t>
                      </a:r>
                      <a:r>
                        <a:rPr lang="en-US" sz="1100" dirty="0">
                          <a:effectLst/>
                          <a:latin typeface="Calibri"/>
                        </a:rPr>
                        <a:t> </a:t>
                      </a:r>
                      <a:endParaRPr lang="en-US" dirty="0">
                        <a:effectLst/>
                        <a:latin typeface="Calibri"/>
                      </a:endParaRPr>
                    </a:p>
                    <a:p>
                      <a:pPr marL="0" marR="0" indent="0" rtl="0" latinLnBrk="0">
                        <a:spcBef>
                          <a:spcPts val="0"/>
                        </a:spcBef>
                        <a:spcAft>
                          <a:spcPts val="0"/>
                        </a:spcAft>
                      </a:pPr>
                      <a:r>
                        <a:rPr lang="en-US" sz="1100" dirty="0">
                          <a:effectLst/>
                          <a:latin typeface="Calibri"/>
                        </a:rPr>
                        <a:t>500/38, Moo3, Tambol Tasit </a:t>
                      </a:r>
                      <a:endParaRPr lang="en-US" dirty="0">
                        <a:effectLst/>
                        <a:latin typeface="Calibri"/>
                      </a:endParaRPr>
                    </a:p>
                    <a:p>
                      <a:pPr marL="0" marR="0" indent="0" rtl="0" latinLnBrk="0">
                        <a:spcBef>
                          <a:spcPts val="0"/>
                        </a:spcBef>
                        <a:spcAft>
                          <a:spcPts val="0"/>
                        </a:spcAft>
                      </a:pPr>
                      <a:r>
                        <a:rPr lang="en-US" sz="1100" dirty="0">
                          <a:effectLst/>
                          <a:latin typeface="Calibri"/>
                        </a:rPr>
                        <a:t>Amphur Pluakdaeng, Rayong, 21140 </a:t>
                      </a:r>
                      <a:endParaRPr lang="en-US" dirty="0">
                        <a:effectLst/>
                        <a:latin typeface="Calibri"/>
                      </a:endParaRPr>
                    </a:p>
                  </a:txBody>
                  <a:tcPr marL="0" marR="0" marT="0" marB="0" anchor="ctr"/>
                </a:tc>
                <a:tc>
                  <a:txBody>
                    <a:bodyPr/>
                    <a:lstStyle/>
                    <a:p>
                      <a:pPr marL="0" indent="0" rtl="0" latinLnBrk="0">
                        <a:spcBef>
                          <a:spcPts val="0"/>
                        </a:spcBef>
                        <a:spcAft>
                          <a:spcPts val="0"/>
                        </a:spcAft>
                      </a:pPr>
                      <a:r>
                        <a:rPr lang="en-US" sz="1100" dirty="0">
                          <a:effectLst/>
                          <a:latin typeface="Calibri"/>
                        </a:rPr>
                        <a:t>H-D Motorcycle (Thailand) Ltd.</a:t>
                      </a:r>
                      <a:endParaRPr lang="en-US" dirty="0">
                        <a:effectLst/>
                        <a:latin typeface="Calibri"/>
                      </a:endParaRPr>
                    </a:p>
                    <a:p>
                      <a:pPr marL="0" marR="0" indent="0" rtl="0" latinLnBrk="0">
                        <a:spcBef>
                          <a:spcPts val="0"/>
                        </a:spcBef>
                        <a:spcAft>
                          <a:spcPts val="0"/>
                        </a:spcAft>
                      </a:pPr>
                      <a:r>
                        <a:rPr lang="en-US" sz="1100" dirty="0">
                          <a:effectLst/>
                          <a:latin typeface="Calibri"/>
                        </a:rPr>
                        <a:t>Entity # </a:t>
                      </a:r>
                      <a:r>
                        <a:rPr lang="en-US" sz="1100" dirty="0">
                          <a:latin typeface="Calibri"/>
                        </a:rPr>
                        <a:t>3047 SLOC 002</a:t>
                      </a:r>
                      <a:endParaRPr lang="en-US" dirty="0">
                        <a:effectLst/>
                        <a:latin typeface="Calibri"/>
                      </a:endParaRPr>
                    </a:p>
                    <a:p>
                      <a:pPr marL="0" indent="0" rtl="0" latinLnBrk="0">
                        <a:spcBef>
                          <a:spcPts val="0"/>
                        </a:spcBef>
                        <a:spcAft>
                          <a:spcPts val="0"/>
                        </a:spcAft>
                      </a:pPr>
                      <a:r>
                        <a:rPr lang="en-US" sz="1100" dirty="0">
                          <a:effectLst/>
                          <a:latin typeface="Calibri"/>
                        </a:rPr>
                        <a:t>911/20 , B2/B4, WHALP2,Moo 5, T. Khaokansong</a:t>
                      </a:r>
                      <a:endParaRPr lang="en-US" dirty="0">
                        <a:effectLst/>
                        <a:latin typeface="Calibri"/>
                      </a:endParaRPr>
                    </a:p>
                    <a:p>
                      <a:pPr marL="0" indent="0" rtl="0" latinLnBrk="0">
                        <a:spcBef>
                          <a:spcPts val="0"/>
                        </a:spcBef>
                        <a:spcAft>
                          <a:spcPts val="0"/>
                        </a:spcAft>
                      </a:pPr>
                      <a:r>
                        <a:rPr lang="en-US" sz="1100" dirty="0">
                          <a:effectLst/>
                          <a:latin typeface="Calibri"/>
                        </a:rPr>
                        <a:t>Amphur Sriracha, Chonburi 20110</a:t>
                      </a:r>
                      <a:endParaRPr lang="en-US" dirty="0">
                        <a:effectLst/>
                        <a:latin typeface="Calibri"/>
                      </a:endParaRPr>
                    </a:p>
                  </a:txBody>
                  <a:tcPr marL="0" marR="0" marT="0" marB="0" anchor="ctr"/>
                </a:tc>
                <a:extLst>
                  <a:ext uri="{0D108BD9-81ED-4DB2-BD59-A6C34878D82A}">
                    <a16:rowId xmlns:a16="http://schemas.microsoft.com/office/drawing/2014/main" val="1417246118"/>
                  </a:ext>
                </a:extLst>
              </a:tr>
              <a:tr h="907183">
                <a:tc>
                  <a:txBody>
                    <a:bodyPr/>
                    <a:lstStyle/>
                    <a:p>
                      <a:pPr marL="0" algn="ctr" rtl="0" eaLnBrk="1" latinLnBrk="0" hangingPunct="1">
                        <a:spcBef>
                          <a:spcPts val="0"/>
                        </a:spcBef>
                        <a:spcAft>
                          <a:spcPts val="0"/>
                        </a:spcAft>
                      </a:pPr>
                      <a:r>
                        <a:rPr lang="en-US" sz="1600" dirty="0">
                          <a:effectLst/>
                          <a:latin typeface="Calibri"/>
                        </a:rPr>
                        <a:t>3048</a:t>
                      </a:r>
                      <a:endParaRPr lang="en-US">
                        <a:effectLst/>
                        <a:latin typeface="Calibri"/>
                      </a:endParaRPr>
                    </a:p>
                  </a:txBody>
                  <a:tcPr marL="0" marR="0" marT="0"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effectLst/>
                          <a:latin typeface="Calibri"/>
                        </a:rPr>
                        <a:t>H-D Motor (Thailand) Ltd.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Entity # 3048</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500/38, Moo3, Tambol Tasit </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Amphur Pluakdaeng, Rayong, 21140 </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txBody>
                  <a:tcPr marL="0" marR="0" marT="0" marB="0" anchor="ctr"/>
                </a:tc>
                <a:tc>
                  <a:txBody>
                    <a:bodyPr/>
                    <a:lstStyle/>
                    <a:p>
                      <a:pPr marL="0" rtl="0" latinLnBrk="0">
                        <a:spcBef>
                          <a:spcPts val="0"/>
                        </a:spcBef>
                        <a:spcAft>
                          <a:spcPts val="0"/>
                        </a:spcAft>
                      </a:pPr>
                      <a:r>
                        <a:rPr lang="en-US" sz="1100" dirty="0">
                          <a:effectLst/>
                          <a:latin typeface="Calibri"/>
                        </a:rPr>
                        <a:t>Not Applicable</a:t>
                      </a:r>
                      <a:endParaRPr lang="en-US" dirty="0">
                        <a:effectLst/>
                        <a:latin typeface="Calibri"/>
                      </a:endParaRPr>
                    </a:p>
                  </a:txBody>
                  <a:tcPr marL="0" marR="0" marT="0" marB="0" anchor="ctr"/>
                </a:tc>
                <a:tc>
                  <a:txBody>
                    <a:bodyPr/>
                    <a:lstStyle/>
                    <a:p>
                      <a:pPr marL="0" rtl="0" latinLnBrk="0">
                        <a:spcBef>
                          <a:spcPts val="0"/>
                        </a:spcBef>
                        <a:spcAft>
                          <a:spcPts val="0"/>
                        </a:spcAft>
                      </a:pPr>
                      <a:r>
                        <a:rPr lang="en-US" sz="1100" dirty="0">
                          <a:effectLst/>
                          <a:latin typeface="Calibri"/>
                        </a:rPr>
                        <a:t>H-D Motor (Thailand) Ltd.</a:t>
                      </a:r>
                      <a:endParaRPr lang="en-US" dirty="0">
                        <a:effectLst/>
                        <a:latin typeface="Calibri"/>
                      </a:endParaRPr>
                    </a:p>
                    <a:p>
                      <a:pPr marL="0" rtl="0" latinLnBrk="0">
                        <a:spcBef>
                          <a:spcPts val="0"/>
                        </a:spcBef>
                        <a:spcAft>
                          <a:spcPts val="0"/>
                        </a:spcAft>
                      </a:pPr>
                      <a:r>
                        <a:rPr lang="en-US" sz="1100" dirty="0">
                          <a:effectLst/>
                          <a:latin typeface="Calibri"/>
                        </a:rPr>
                        <a:t>Entity # </a:t>
                      </a:r>
                      <a:r>
                        <a:rPr lang="en-US" sz="1100" dirty="0">
                          <a:latin typeface="Calibri"/>
                        </a:rPr>
                        <a:t>3048 SLOC 002</a:t>
                      </a:r>
                      <a:endParaRPr lang="en-US" dirty="0">
                        <a:effectLst/>
                        <a:latin typeface="Calibri"/>
                      </a:endParaRPr>
                    </a:p>
                    <a:p>
                      <a:pPr marL="0" rtl="0" latinLnBrk="0">
                        <a:spcBef>
                          <a:spcPts val="0"/>
                        </a:spcBef>
                        <a:spcAft>
                          <a:spcPts val="0"/>
                        </a:spcAft>
                      </a:pPr>
                      <a:r>
                        <a:rPr lang="en-US" sz="1100" dirty="0">
                          <a:effectLst/>
                          <a:latin typeface="Calibri"/>
                        </a:rPr>
                        <a:t>911/20 , B2/B4, WHALP2,Moo 5, T. Khaokansong</a:t>
                      </a:r>
                      <a:endParaRPr lang="en-US" dirty="0">
                        <a:effectLst/>
                        <a:latin typeface="Calibri"/>
                      </a:endParaRPr>
                    </a:p>
                    <a:p>
                      <a:pPr marL="0" rtl="0" latinLnBrk="0">
                        <a:spcBef>
                          <a:spcPts val="0"/>
                        </a:spcBef>
                        <a:spcAft>
                          <a:spcPts val="0"/>
                        </a:spcAft>
                      </a:pPr>
                      <a:r>
                        <a:rPr lang="en-US" sz="1100" dirty="0">
                          <a:effectLst/>
                          <a:latin typeface="Calibri"/>
                        </a:rPr>
                        <a:t>Amphur Sriracha, Chonburi 20110</a:t>
                      </a:r>
                      <a:endParaRPr lang="en-US" dirty="0">
                        <a:effectLst/>
                        <a:latin typeface="Calibri"/>
                      </a:endParaRPr>
                    </a:p>
                  </a:txBody>
                  <a:tcPr marL="0" marR="0" marT="0" marB="0" anchor="ctr"/>
                </a:tc>
                <a:extLst>
                  <a:ext uri="{0D108BD9-81ED-4DB2-BD59-A6C34878D82A}">
                    <a16:rowId xmlns:a16="http://schemas.microsoft.com/office/drawing/2014/main" val="3033319960"/>
                  </a:ext>
                </a:extLst>
              </a:tr>
              <a:tr h="1017687">
                <a:tc>
                  <a:txBody>
                    <a:bodyPr/>
                    <a:lstStyle/>
                    <a:p>
                      <a:pPr marL="0" algn="ctr" rtl="0" eaLnBrk="1" latinLnBrk="0" hangingPunct="1">
                        <a:spcBef>
                          <a:spcPts val="0"/>
                        </a:spcBef>
                        <a:spcAft>
                          <a:spcPts val="0"/>
                        </a:spcAft>
                      </a:pPr>
                      <a:r>
                        <a:rPr lang="en-US" sz="1600" dirty="0">
                          <a:effectLst/>
                          <a:latin typeface="Calibri"/>
                        </a:rPr>
                        <a:t>3049</a:t>
                      </a:r>
                      <a:endParaRPr lang="en-US">
                        <a:effectLst/>
                        <a:latin typeface="Calibri"/>
                      </a:endParaRPr>
                    </a:p>
                  </a:txBody>
                  <a:tcPr marL="0" marR="0" marT="0" marB="0" anchor="ctr"/>
                </a:tc>
                <a:tc>
                  <a:txBody>
                    <a:bodyPr/>
                    <a:lstStyle/>
                    <a:p>
                      <a:pPr marL="0" marR="0" indent="0" rtl="0" latinLnBrk="0">
                        <a:spcBef>
                          <a:spcPts val="0"/>
                        </a:spcBef>
                        <a:spcAft>
                          <a:spcPts val="0"/>
                        </a:spcAft>
                      </a:pPr>
                      <a:r>
                        <a:rPr lang="en-US" sz="1100" dirty="0">
                          <a:effectLst/>
                          <a:latin typeface="Calibri"/>
                        </a:rPr>
                        <a:t>HDMC (Thailand) Ltd. </a:t>
                      </a:r>
                      <a:endParaRPr lang="en-US" dirty="0">
                        <a:effectLst/>
                        <a:latin typeface="Calibri"/>
                      </a:endParaRPr>
                    </a:p>
                    <a:p>
                      <a:pPr marL="0" marR="0" indent="0" rtl="0" latinLnBrk="0">
                        <a:spcBef>
                          <a:spcPts val="0"/>
                        </a:spcBef>
                        <a:spcAft>
                          <a:spcPts val="0"/>
                        </a:spcAft>
                      </a:pPr>
                      <a:r>
                        <a:rPr lang="en-US" sz="1100" dirty="0">
                          <a:effectLst/>
                          <a:latin typeface="Calibri"/>
                        </a:rPr>
                        <a:t>Entity # </a:t>
                      </a:r>
                      <a:r>
                        <a:rPr lang="en-US" sz="1100" dirty="0">
                          <a:latin typeface="Calibri"/>
                        </a:rPr>
                        <a:t>3049</a:t>
                      </a:r>
                      <a:endParaRPr lang="en-US" dirty="0">
                        <a:effectLst/>
                        <a:latin typeface="Calibri"/>
                      </a:endParaRPr>
                    </a:p>
                    <a:p>
                      <a:pPr marL="0" marR="0" indent="0" rtl="0" latinLnBrk="0">
                        <a:spcBef>
                          <a:spcPts val="0"/>
                        </a:spcBef>
                        <a:spcAft>
                          <a:spcPts val="0"/>
                        </a:spcAft>
                      </a:pPr>
                      <a:r>
                        <a:rPr lang="en-US" sz="1100" dirty="0">
                          <a:effectLst/>
                          <a:latin typeface="Calibri"/>
                        </a:rPr>
                        <a:t>500/38, Moo3, Tambol Tasit</a:t>
                      </a:r>
                      <a:endParaRPr lang="en-US" dirty="0">
                        <a:effectLst/>
                        <a:latin typeface="Calibri"/>
                      </a:endParaRPr>
                    </a:p>
                    <a:p>
                      <a:pPr marL="0" marR="0" indent="0" rtl="0" latinLnBrk="0">
                        <a:spcBef>
                          <a:spcPts val="0"/>
                        </a:spcBef>
                        <a:spcAft>
                          <a:spcPts val="0"/>
                        </a:spcAft>
                      </a:pPr>
                      <a:r>
                        <a:rPr lang="en-US" sz="1100" dirty="0">
                          <a:effectLst/>
                          <a:latin typeface="Calibri"/>
                        </a:rPr>
                        <a:t>Amphur Pluakdaeng, Rayong, 21140 </a:t>
                      </a:r>
                      <a:endParaRPr lang="en-US" dirty="0">
                        <a:effectLst/>
                        <a:latin typeface="Calibri"/>
                      </a:endParaRPr>
                    </a:p>
                  </a:txBody>
                  <a:tcPr marL="0" marR="0" marT="0" marB="0" anchor="ctr"/>
                </a:tc>
                <a:tc>
                  <a:txBody>
                    <a:bodyPr/>
                    <a:lstStyle/>
                    <a:p>
                      <a:pPr marL="0" marR="0" indent="0" rtl="0" latinLnBrk="0">
                        <a:spcBef>
                          <a:spcPts val="0"/>
                        </a:spcBef>
                        <a:spcAft>
                          <a:spcPts val="0"/>
                        </a:spcAft>
                      </a:pPr>
                      <a:r>
                        <a:rPr lang="en-US" sz="1100" dirty="0">
                          <a:effectLst/>
                          <a:latin typeface="Calibri"/>
                        </a:rPr>
                        <a:t>HDMC (Thailand) Ltd. </a:t>
                      </a:r>
                      <a:endParaRPr lang="en-US" dirty="0">
                        <a:effectLst/>
                        <a:latin typeface="Calibri"/>
                      </a:endParaRPr>
                    </a:p>
                    <a:p>
                      <a:pPr marL="0" marR="0" indent="0" rtl="0" latinLnBrk="0">
                        <a:spcBef>
                          <a:spcPts val="0"/>
                        </a:spcBef>
                        <a:spcAft>
                          <a:spcPts val="0"/>
                        </a:spcAft>
                      </a:pPr>
                      <a:r>
                        <a:rPr lang="en-US" sz="1100" dirty="0">
                          <a:effectLst/>
                          <a:latin typeface="Calibri"/>
                        </a:rPr>
                        <a:t>Entity # </a:t>
                      </a:r>
                      <a:r>
                        <a:rPr lang="en-US" sz="1100" dirty="0">
                          <a:latin typeface="Calibri"/>
                        </a:rPr>
                        <a:t>3049 SLOC 001</a:t>
                      </a:r>
                      <a:endParaRPr lang="en-US" dirty="0">
                        <a:effectLst/>
                        <a:latin typeface="Calibri"/>
                      </a:endParaRPr>
                    </a:p>
                    <a:p>
                      <a:pPr marL="0" marR="0" indent="0" rtl="0" latinLnBrk="0">
                        <a:spcBef>
                          <a:spcPts val="0"/>
                        </a:spcBef>
                        <a:spcAft>
                          <a:spcPts val="0"/>
                        </a:spcAft>
                      </a:pPr>
                      <a:r>
                        <a:rPr lang="en-US" sz="1100" dirty="0">
                          <a:effectLst/>
                          <a:latin typeface="Calibri"/>
                        </a:rPr>
                        <a:t>500/38, Moo3, Tambol Tasit</a:t>
                      </a:r>
                      <a:endParaRPr lang="en-US" dirty="0">
                        <a:effectLst/>
                        <a:latin typeface="Calibri"/>
                      </a:endParaRPr>
                    </a:p>
                    <a:p>
                      <a:pPr marL="0" marR="0" indent="0" rtl="0" latinLnBrk="0">
                        <a:spcBef>
                          <a:spcPts val="0"/>
                        </a:spcBef>
                        <a:spcAft>
                          <a:spcPts val="0"/>
                        </a:spcAft>
                      </a:pPr>
                      <a:r>
                        <a:rPr lang="en-US" sz="1100" dirty="0">
                          <a:effectLst/>
                          <a:latin typeface="Calibri"/>
                        </a:rPr>
                        <a:t>Amphur Pluakdaeng, Rayong, 21140 </a:t>
                      </a:r>
                      <a:endParaRPr lang="en-US" dirty="0">
                        <a:effectLst/>
                        <a:latin typeface="Calibri"/>
                      </a:endParaRPr>
                    </a:p>
                  </a:txBody>
                  <a:tcPr marL="0" marR="0" marT="0" marB="0" anchor="ctr"/>
                </a:tc>
                <a:tc>
                  <a:txBody>
                    <a:bodyPr/>
                    <a:lstStyle/>
                    <a:p>
                      <a:pPr marL="0" marR="0" indent="0" rtl="0" latinLnBrk="0">
                        <a:spcBef>
                          <a:spcPts val="0"/>
                        </a:spcBef>
                        <a:spcAft>
                          <a:spcPts val="0"/>
                        </a:spcAft>
                      </a:pPr>
                      <a:r>
                        <a:rPr lang="en-US" sz="1100" dirty="0">
                          <a:effectLst/>
                          <a:latin typeface="Calibri"/>
                        </a:rPr>
                        <a:t>HDMC (Thailand) Ltd. </a:t>
                      </a:r>
                      <a:endParaRPr lang="en-US" dirty="0">
                        <a:effectLst/>
                        <a:latin typeface="Calibri"/>
                      </a:endParaRPr>
                    </a:p>
                    <a:p>
                      <a:pPr marL="0" marR="0" indent="0" rtl="0" latinLnBrk="0">
                        <a:spcBef>
                          <a:spcPts val="0"/>
                        </a:spcBef>
                        <a:spcAft>
                          <a:spcPts val="0"/>
                        </a:spcAft>
                      </a:pPr>
                      <a:r>
                        <a:rPr lang="en-US" sz="1100" dirty="0">
                          <a:effectLst/>
                          <a:latin typeface="Calibri"/>
                        </a:rPr>
                        <a:t>Entity # </a:t>
                      </a:r>
                      <a:r>
                        <a:rPr lang="en-US" sz="1100" dirty="0">
                          <a:latin typeface="Calibri"/>
                        </a:rPr>
                        <a:t>3049 SLOC 002</a:t>
                      </a:r>
                      <a:endParaRPr lang="en-US" dirty="0">
                        <a:effectLst/>
                        <a:latin typeface="Calibri"/>
                      </a:endParaRPr>
                    </a:p>
                    <a:p>
                      <a:pPr marL="0" marR="0" indent="0" rtl="0" latinLnBrk="0">
                        <a:spcBef>
                          <a:spcPts val="0"/>
                        </a:spcBef>
                        <a:spcAft>
                          <a:spcPts val="0"/>
                        </a:spcAft>
                      </a:pPr>
                      <a:r>
                        <a:rPr lang="en-US" sz="1100" dirty="0">
                          <a:effectLst/>
                          <a:latin typeface="Calibri"/>
                        </a:rPr>
                        <a:t>911/20 , B2/B4, WHALP2,Moo 5, T. Khaokansong</a:t>
                      </a:r>
                      <a:endParaRPr lang="en-US" dirty="0">
                        <a:effectLst/>
                        <a:latin typeface="Calibri"/>
                      </a:endParaRPr>
                    </a:p>
                    <a:p>
                      <a:pPr marL="0" marR="0" indent="0" rtl="0" latinLnBrk="0">
                        <a:spcBef>
                          <a:spcPts val="0"/>
                        </a:spcBef>
                        <a:spcAft>
                          <a:spcPts val="0"/>
                        </a:spcAft>
                      </a:pPr>
                      <a:r>
                        <a:rPr lang="en-US" sz="1100" dirty="0">
                          <a:effectLst/>
                          <a:latin typeface="Calibri"/>
                        </a:rPr>
                        <a:t>Amphur Sriracha, Chonburi 20110</a:t>
                      </a:r>
                      <a:endParaRPr lang="en-US" dirty="0">
                        <a:effectLst/>
                        <a:latin typeface="Calibri"/>
                      </a:endParaRPr>
                    </a:p>
                  </a:txBody>
                  <a:tcPr marL="0" marR="0" marT="0" marB="0" anchor="ctr"/>
                </a:tc>
                <a:extLst>
                  <a:ext uri="{0D108BD9-81ED-4DB2-BD59-A6C34878D82A}">
                    <a16:rowId xmlns:a16="http://schemas.microsoft.com/office/drawing/2014/main" val="3036736505"/>
                  </a:ext>
                </a:extLst>
              </a:tr>
            </a:tbl>
          </a:graphicData>
        </a:graphic>
      </p:graphicFrame>
      <p:pic>
        <p:nvPicPr>
          <p:cNvPr id="6" name="Audio 5">
            <a:hlinkClick r:id="" action="ppaction://media"/>
            <a:extLst>
              <a:ext uri="{FF2B5EF4-FFF2-40B4-BE49-F238E27FC236}">
                <a16:creationId xmlns:a16="http://schemas.microsoft.com/office/drawing/2014/main" id="{1E942011-E73F-4525-9C22-AFD0940940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83420410"/>
      </p:ext>
    </p:extLst>
  </p:cSld>
  <p:clrMapOvr>
    <a:masterClrMapping/>
  </p:clrMapOvr>
  <p:transition advTm="1128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DE2C8-F203-4CBB-AD75-43811C89AF35}"/>
              </a:ext>
            </a:extLst>
          </p:cNvPr>
          <p:cNvPicPr>
            <a:picLocks/>
          </p:cNvPicPr>
          <p:nvPr/>
        </p:nvPicPr>
        <p:blipFill>
          <a:blip r:embed="rId6"/>
          <a:stretch>
            <a:fillRect/>
          </a:stretch>
        </p:blipFill>
        <p:spPr>
          <a:xfrm>
            <a:off x="914400" y="274320"/>
            <a:ext cx="4754880" cy="4754880"/>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15" idx="0"/>
          </p:cNvCxnSpPr>
          <p:nvPr/>
        </p:nvCxnSpPr>
        <p:spPr>
          <a:xfrm>
            <a:off x="4628999" y="2232112"/>
            <a:ext cx="1357146" cy="352248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3632280" y="1648916"/>
            <a:ext cx="1993438" cy="583196"/>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ED5A068-C0C7-402D-8F7F-E8F85E204701}"/>
              </a:ext>
            </a:extLst>
          </p:cNvPr>
          <p:cNvSpPr/>
          <p:nvPr/>
        </p:nvSpPr>
        <p:spPr>
          <a:xfrm>
            <a:off x="7446148" y="1820716"/>
            <a:ext cx="3946851" cy="3157788"/>
          </a:xfrm>
          <a:prstGeom prst="rect">
            <a:avLst/>
          </a:prstGeom>
        </p:spPr>
        <p:txBody>
          <a:bodyPr wrap="square">
            <a:spAutoFit/>
          </a:bodyPr>
          <a:lstStyle/>
          <a:p>
            <a:pPr marL="384048" lvl="0" indent="-384048" defTabSz="914400">
              <a:lnSpc>
                <a:spcPct val="94000"/>
              </a:lnSpc>
              <a:spcBef>
                <a:spcPts val="1000"/>
              </a:spcBef>
              <a:spcAft>
                <a:spcPts val="200"/>
              </a:spcAft>
              <a:buFont typeface="Wingdings" panose="05000000000000000000" pitchFamily="2" charset="2"/>
              <a:buChar char="§"/>
            </a:pPr>
            <a:r>
              <a:rPr lang="en-US" sz="2000" b="1" dirty="0">
                <a:solidFill>
                  <a:srgbClr val="191B0E"/>
                </a:solidFill>
              </a:rPr>
              <a:t>Special Instructions </a:t>
            </a:r>
            <a:r>
              <a:rPr lang="en-US" sz="2000" dirty="0">
                <a:solidFill>
                  <a:srgbClr val="191B0E"/>
                </a:solidFill>
              </a:rPr>
              <a:t>- optional field on the Commercial Invoice </a:t>
            </a:r>
          </a:p>
          <a:p>
            <a:pPr marL="384048" lvl="0" indent="-384048" defTabSz="914400">
              <a:lnSpc>
                <a:spcPct val="94000"/>
              </a:lnSpc>
              <a:spcBef>
                <a:spcPts val="1000"/>
              </a:spcBef>
              <a:spcAft>
                <a:spcPts val="200"/>
              </a:spcAft>
              <a:buFont typeface="Wingdings" panose="05000000000000000000" pitchFamily="2" charset="2"/>
              <a:buChar char="§"/>
            </a:pPr>
            <a:r>
              <a:rPr lang="en-US" sz="2000" dirty="0">
                <a:solidFill>
                  <a:srgbClr val="191B0E"/>
                </a:solidFill>
              </a:rPr>
              <a:t>No entry is required</a:t>
            </a:r>
          </a:p>
          <a:p>
            <a:pPr marL="384048" lvl="0" indent="-384048" defTabSz="914400">
              <a:lnSpc>
                <a:spcPct val="94000"/>
              </a:lnSpc>
              <a:spcBef>
                <a:spcPts val="1000"/>
              </a:spcBef>
              <a:spcAft>
                <a:spcPts val="200"/>
              </a:spcAft>
              <a:buFont typeface="Wingdings" panose="05000000000000000000" pitchFamily="2" charset="2"/>
              <a:buChar char="§"/>
            </a:pPr>
            <a:r>
              <a:rPr lang="en-US" sz="2000" dirty="0">
                <a:solidFill>
                  <a:srgbClr val="191B0E"/>
                </a:solidFill>
              </a:rPr>
              <a:t>If needed, enter any special instructions for the Consignee / Broker or Pick up Agent </a:t>
            </a:r>
          </a:p>
          <a:p>
            <a:pPr marL="384048" lvl="0" indent="-384048" defTabSz="914400">
              <a:lnSpc>
                <a:spcPct val="94000"/>
              </a:lnSpc>
              <a:spcBef>
                <a:spcPts val="1000"/>
              </a:spcBef>
              <a:spcAft>
                <a:spcPts val="200"/>
              </a:spcAft>
              <a:buFont typeface="Wingdings" panose="05000000000000000000" pitchFamily="2" charset="2"/>
              <a:buChar char="§"/>
            </a:pPr>
            <a:r>
              <a:rPr lang="en-US" sz="2000" dirty="0">
                <a:solidFill>
                  <a:srgbClr val="191B0E"/>
                </a:solidFill>
              </a:rPr>
              <a:t>Can be used to further explain shipment configuration as required.  </a:t>
            </a:r>
          </a:p>
        </p:txBody>
      </p:sp>
      <p:pic>
        <p:nvPicPr>
          <p:cNvPr id="15" name="Picture 14">
            <a:extLst>
              <a:ext uri="{FF2B5EF4-FFF2-40B4-BE49-F238E27FC236}">
                <a16:creationId xmlns:a16="http://schemas.microsoft.com/office/drawing/2014/main" id="{7DF267C0-ECAC-4278-AC8A-F4548E488ED0}"/>
              </a:ext>
            </a:extLst>
          </p:cNvPr>
          <p:cNvPicPr>
            <a:picLocks noChangeAspect="1"/>
          </p:cNvPicPr>
          <p:nvPr/>
        </p:nvPicPr>
        <p:blipFill rotWithShape="1">
          <a:blip r:embed="rId7"/>
          <a:srcRect b="50447"/>
          <a:stretch/>
        </p:blipFill>
        <p:spPr>
          <a:xfrm>
            <a:off x="3820326" y="5754592"/>
            <a:ext cx="4331637" cy="623630"/>
          </a:xfrm>
          <a:prstGeom prst="rect">
            <a:avLst/>
          </a:prstGeom>
          <a:ln w="28575">
            <a:solidFill>
              <a:schemeClr val="accent6">
                <a:lumMod val="75000"/>
              </a:schemeClr>
            </a:solidFill>
          </a:ln>
        </p:spPr>
      </p:pic>
      <p:pic>
        <p:nvPicPr>
          <p:cNvPr id="4" name="Audio 3">
            <a:hlinkClick r:id="" action="ppaction://media"/>
            <a:extLst>
              <a:ext uri="{FF2B5EF4-FFF2-40B4-BE49-F238E27FC236}">
                <a16:creationId xmlns:a16="http://schemas.microsoft.com/office/drawing/2014/main" id="{5568F741-D035-46C7-9562-90FC69F0BDB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08115819"/>
      </p:ext>
    </p:extLst>
  </p:cSld>
  <p:clrMapOvr>
    <a:masterClrMapping/>
  </p:clrMapOvr>
  <p:transition advTm="262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right)">
                                      <p:cBhvr>
                                        <p:cTn id="11" dur="500"/>
                                        <p:tgtEl>
                                          <p:spTgt spid="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right)">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wipe(right)">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EF0BA-6221-4FBF-804F-51D37766707D}"/>
              </a:ext>
            </a:extLst>
          </p:cNvPr>
          <p:cNvPicPr>
            <a:picLocks/>
          </p:cNvPicPr>
          <p:nvPr/>
        </p:nvPicPr>
        <p:blipFill>
          <a:blip r:embed="rId6"/>
          <a:stretch>
            <a:fillRect/>
          </a:stretch>
        </p:blipFill>
        <p:spPr>
          <a:xfrm>
            <a:off x="914400" y="274320"/>
            <a:ext cx="4754880" cy="4754880"/>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13" idx="0"/>
          </p:cNvCxnSpPr>
          <p:nvPr/>
        </p:nvCxnSpPr>
        <p:spPr>
          <a:xfrm flipH="1">
            <a:off x="3835101" y="2721874"/>
            <a:ext cx="797131" cy="274517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3616699" y="2430108"/>
            <a:ext cx="2031066" cy="291766"/>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0215C79F-0CB8-4D6D-B866-1349B33A3D18}"/>
              </a:ext>
            </a:extLst>
          </p:cNvPr>
          <p:cNvSpPr txBox="1">
            <a:spLocks/>
          </p:cNvSpPr>
          <p:nvPr/>
        </p:nvSpPr>
        <p:spPr>
          <a:xfrm>
            <a:off x="6901338" y="1517323"/>
            <a:ext cx="4942831" cy="4601893"/>
          </a:xfrm>
          <a:prstGeom prst="rect">
            <a:avLst/>
          </a:prstGeom>
        </p:spPr>
        <p:txBody>
          <a:bodyPr vert="horz" lIns="91440" tIns="45720" rIns="91440" bIns="45720" rtlCol="0">
            <a:normAutofit fontScale="7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anose="05000000000000000000" pitchFamily="2" charset="2"/>
              <a:buChar char="§"/>
            </a:pPr>
            <a:r>
              <a:rPr lang="en-US" sz="2400" b="1" dirty="0"/>
              <a:t>Dimensions – </a:t>
            </a:r>
            <a:r>
              <a:rPr lang="en-US" sz="2400" dirty="0"/>
              <a:t>Enter the dimensions for the shipment in the following format:  </a:t>
            </a:r>
          </a:p>
          <a:p>
            <a:pPr lvl="1">
              <a:buFont typeface="Wingdings" panose="05000000000000000000" pitchFamily="2" charset="2"/>
              <a:buChar char="§"/>
            </a:pPr>
            <a:r>
              <a:rPr lang="en-US" sz="2400" dirty="0"/>
              <a:t>Length x Width X Height (inches) </a:t>
            </a:r>
          </a:p>
          <a:p>
            <a:pPr>
              <a:buFont typeface="Wingdings" panose="05000000000000000000" pitchFamily="2" charset="2"/>
              <a:buChar char="§"/>
            </a:pPr>
            <a:r>
              <a:rPr lang="en-US" sz="2400" dirty="0"/>
              <a:t>If shipment contains multiple shipping containers - Enter the largest Box/ Container/Pallet dimensions</a:t>
            </a:r>
          </a:p>
          <a:p>
            <a:pPr>
              <a:buFont typeface="Wingdings" panose="05000000000000000000" pitchFamily="2" charset="2"/>
              <a:buChar char="§"/>
            </a:pPr>
            <a:r>
              <a:rPr lang="en-US" sz="2400" dirty="0"/>
              <a:t>If providing more than one container/pallet – these details can be noted in the Special Instructions section.  </a:t>
            </a:r>
          </a:p>
          <a:p>
            <a:pPr>
              <a:buFont typeface="Wingdings" panose="05000000000000000000" pitchFamily="2" charset="2"/>
              <a:buChar char="§"/>
            </a:pPr>
            <a:r>
              <a:rPr lang="en-US" sz="2400" dirty="0"/>
              <a:t>Example: </a:t>
            </a:r>
          </a:p>
          <a:p>
            <a:pPr lvl="1">
              <a:buFont typeface="Wingdings" panose="05000000000000000000" pitchFamily="2" charset="2"/>
              <a:buChar char="§"/>
            </a:pPr>
            <a:r>
              <a:rPr lang="en-US" sz="2400" dirty="0"/>
              <a:t>Dimensions field would contain: 48x45x36 </a:t>
            </a:r>
          </a:p>
          <a:p>
            <a:pPr lvl="1">
              <a:buFont typeface="Wingdings" panose="05000000000000000000" pitchFamily="2" charset="2"/>
              <a:buChar char="§"/>
            </a:pPr>
            <a:r>
              <a:rPr lang="en-US" sz="2400" dirty="0"/>
              <a:t>Special Instructions would read: </a:t>
            </a:r>
          </a:p>
          <a:p>
            <a:pPr lvl="2">
              <a:buFont typeface="Wingdings" panose="05000000000000000000" pitchFamily="2" charset="2"/>
              <a:buChar char="§"/>
            </a:pPr>
            <a:r>
              <a:rPr lang="en-US" sz="2200" dirty="0"/>
              <a:t>4 cartons @ 12 x 8 x 4 and</a:t>
            </a:r>
          </a:p>
          <a:p>
            <a:pPr lvl="2">
              <a:buFont typeface="Wingdings" panose="05000000000000000000" pitchFamily="2" charset="2"/>
              <a:buChar char="§"/>
            </a:pPr>
            <a:r>
              <a:rPr lang="en-US" sz="2200" dirty="0"/>
              <a:t>2 pallets @ 48 x 45 x 36</a:t>
            </a:r>
          </a:p>
          <a:p>
            <a:pPr>
              <a:buFont typeface="Wingdings" panose="05000000000000000000" pitchFamily="2" charset="2"/>
              <a:buChar char="§"/>
            </a:pPr>
            <a:r>
              <a:rPr lang="en-US" sz="2300" dirty="0"/>
              <a:t>It is acceptable to combine multiple invoices on one skid/pallet.  They must be shipping to the same Entity/SLOC combination</a:t>
            </a:r>
            <a:r>
              <a:rPr lang="en-US" dirty="0"/>
              <a:t>. </a:t>
            </a:r>
          </a:p>
        </p:txBody>
      </p:sp>
      <p:pic>
        <p:nvPicPr>
          <p:cNvPr id="13" name="Picture 12">
            <a:extLst>
              <a:ext uri="{FF2B5EF4-FFF2-40B4-BE49-F238E27FC236}">
                <a16:creationId xmlns:a16="http://schemas.microsoft.com/office/drawing/2014/main" id="{1D9C4D5F-1C2C-4779-B099-EB25A428FBA9}"/>
              </a:ext>
            </a:extLst>
          </p:cNvPr>
          <p:cNvPicPr>
            <a:picLocks noChangeAspect="1"/>
          </p:cNvPicPr>
          <p:nvPr/>
        </p:nvPicPr>
        <p:blipFill>
          <a:blip r:embed="rId7"/>
          <a:stretch>
            <a:fillRect/>
          </a:stretch>
        </p:blipFill>
        <p:spPr>
          <a:xfrm>
            <a:off x="1645920" y="5467049"/>
            <a:ext cx="4378362" cy="647044"/>
          </a:xfrm>
          <a:prstGeom prst="rect">
            <a:avLst/>
          </a:prstGeom>
          <a:ln w="28575">
            <a:solidFill>
              <a:schemeClr val="accent6">
                <a:lumMod val="75000"/>
              </a:schemeClr>
            </a:solidFill>
          </a:ln>
        </p:spPr>
      </p:pic>
      <p:pic>
        <p:nvPicPr>
          <p:cNvPr id="3" name="Audio 2">
            <a:hlinkClick r:id="" action="ppaction://media"/>
            <a:extLst>
              <a:ext uri="{FF2B5EF4-FFF2-40B4-BE49-F238E27FC236}">
                <a16:creationId xmlns:a16="http://schemas.microsoft.com/office/drawing/2014/main" id="{CFC630A7-2CB6-409C-B48D-D453F81E527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43961508"/>
      </p:ext>
    </p:extLst>
  </p:cSld>
  <p:clrMapOvr>
    <a:masterClrMapping/>
  </p:clrMapOvr>
  <p:transition advTm="528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wipe(right)">
                                      <p:cBhvr>
                                        <p:cTn id="11" dur="500"/>
                                        <p:tgtEl>
                                          <p:spTgt spid="1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wipe(right)">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wipe(right)">
                                      <p:cBhvr>
                                        <p:cTn id="21" dur="500"/>
                                        <p:tgtEl>
                                          <p:spTgt spid="12">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12">
                                            <p:txEl>
                                              <p:pRg st="5" end="5"/>
                                            </p:txEl>
                                          </p:spTgt>
                                        </p:tgtEl>
                                        <p:attrNameLst>
                                          <p:attrName>style.visibility</p:attrName>
                                        </p:attrNameLst>
                                      </p:cBhvr>
                                      <p:to>
                                        <p:strVal val="visible"/>
                                      </p:to>
                                    </p:set>
                                    <p:animEffect transition="in" filter="wipe(right)">
                                      <p:cBhvr>
                                        <p:cTn id="24" dur="500"/>
                                        <p:tgtEl>
                                          <p:spTgt spid="12">
                                            <p:txEl>
                                              <p:pRg st="5" end="5"/>
                                            </p:txEl>
                                          </p:spTgt>
                                        </p:tgtEl>
                                      </p:cBhvr>
                                    </p:animEffect>
                                  </p:childTnLst>
                                </p:cTn>
                              </p:par>
                              <p:par>
                                <p:cTn id="25" presetID="22" presetClass="entr" presetSubtype="2" fill="hold" nodeType="withEffect">
                                  <p:stCondLst>
                                    <p:cond delay="10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wipe(right)">
                                      <p:cBhvr>
                                        <p:cTn id="27" dur="500"/>
                                        <p:tgtEl>
                                          <p:spTgt spid="12">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12">
                                            <p:txEl>
                                              <p:pRg st="7" end="7"/>
                                            </p:txEl>
                                          </p:spTgt>
                                        </p:tgtEl>
                                        <p:attrNameLst>
                                          <p:attrName>style.visibility</p:attrName>
                                        </p:attrNameLst>
                                      </p:cBhvr>
                                      <p:to>
                                        <p:strVal val="visible"/>
                                      </p:to>
                                    </p:set>
                                    <p:animEffect transition="in" filter="wipe(right)">
                                      <p:cBhvr>
                                        <p:cTn id="30" dur="500"/>
                                        <p:tgtEl>
                                          <p:spTgt spid="12">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12">
                                            <p:txEl>
                                              <p:pRg st="8" end="8"/>
                                            </p:txEl>
                                          </p:spTgt>
                                        </p:tgtEl>
                                        <p:attrNameLst>
                                          <p:attrName>style.visibility</p:attrName>
                                        </p:attrNameLst>
                                      </p:cBhvr>
                                      <p:to>
                                        <p:strVal val="visible"/>
                                      </p:to>
                                    </p:set>
                                    <p:animEffect transition="in" filter="wipe(right)">
                                      <p:cBhvr>
                                        <p:cTn id="33" dur="500"/>
                                        <p:tgtEl>
                                          <p:spTgt spid="1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2">
                                            <p:txEl>
                                              <p:pRg st="9" end="9"/>
                                            </p:txEl>
                                          </p:spTgt>
                                        </p:tgtEl>
                                        <p:attrNameLst>
                                          <p:attrName>style.visibility</p:attrName>
                                        </p:attrNameLst>
                                      </p:cBhvr>
                                      <p:to>
                                        <p:strVal val="visible"/>
                                      </p:to>
                                    </p:set>
                                    <p:animEffect transition="in" filter="wipe(right)">
                                      <p:cBhvr>
                                        <p:cTn id="38"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ED4D-F085-40AF-929C-83711DDB8109}"/>
              </a:ext>
            </a:extLst>
          </p:cNvPr>
          <p:cNvSpPr>
            <a:spLocks noGrp="1"/>
          </p:cNvSpPr>
          <p:nvPr>
            <p:ph type="title"/>
          </p:nvPr>
        </p:nvSpPr>
        <p:spPr/>
        <p:txBody>
          <a:bodyPr>
            <a:normAutofit/>
          </a:bodyPr>
          <a:lstStyle/>
          <a:p>
            <a:r>
              <a:rPr lang="en-US" sz="3600" dirty="0"/>
              <a:t>Training Module Contents</a:t>
            </a:r>
          </a:p>
        </p:txBody>
      </p:sp>
      <p:sp>
        <p:nvSpPr>
          <p:cNvPr id="3" name="Content Placeholder 2">
            <a:extLst>
              <a:ext uri="{FF2B5EF4-FFF2-40B4-BE49-F238E27FC236}">
                <a16:creationId xmlns:a16="http://schemas.microsoft.com/office/drawing/2014/main" id="{477FD8F6-8CD5-4FFE-8AB1-D9CEBE2759CA}"/>
              </a:ext>
            </a:extLst>
          </p:cNvPr>
          <p:cNvSpPr>
            <a:spLocks noGrp="1"/>
          </p:cNvSpPr>
          <p:nvPr>
            <p:ph idx="1"/>
          </p:nvPr>
        </p:nvSpPr>
        <p:spPr>
          <a:xfrm>
            <a:off x="1875692" y="1735015"/>
            <a:ext cx="8671001" cy="4549390"/>
          </a:xfrm>
        </p:spPr>
        <p:txBody>
          <a:bodyPr>
            <a:normAutofit fontScale="92500" lnSpcReduction="10000"/>
          </a:bodyPr>
          <a:lstStyle/>
          <a:p>
            <a:r>
              <a:rPr lang="en-US" sz="2400" dirty="0"/>
              <a:t>Importance of Supplier shipping compliance</a:t>
            </a:r>
          </a:p>
          <a:p>
            <a:r>
              <a:rPr lang="en-US" sz="2400" dirty="0"/>
              <a:t>Overview of the process</a:t>
            </a:r>
          </a:p>
          <a:p>
            <a:r>
              <a:rPr lang="en-US" sz="2400" dirty="0"/>
              <a:t>Tools and reference materials</a:t>
            </a:r>
          </a:p>
          <a:p>
            <a:r>
              <a:rPr lang="en-US" sz="2400" dirty="0"/>
              <a:t>Shipping documentation requirements</a:t>
            </a:r>
          </a:p>
          <a:p>
            <a:r>
              <a:rPr lang="en-US" sz="2400" dirty="0"/>
              <a:t>Labeling &amp; Packing requirements</a:t>
            </a:r>
          </a:p>
          <a:p>
            <a:r>
              <a:rPr lang="en-US" sz="2400" dirty="0"/>
              <a:t>ASN requirements</a:t>
            </a:r>
          </a:p>
          <a:p>
            <a:r>
              <a:rPr lang="en-US" sz="2400" dirty="0"/>
              <a:t>Payment Invoice requirements</a:t>
            </a:r>
          </a:p>
          <a:p>
            <a:r>
              <a:rPr lang="en-US" sz="2400" dirty="0"/>
              <a:t>Shipping Instructions</a:t>
            </a:r>
          </a:p>
          <a:p>
            <a:r>
              <a:rPr lang="en-US" sz="2400" dirty="0"/>
              <a:t>Help chain</a:t>
            </a:r>
          </a:p>
          <a:p>
            <a:r>
              <a:rPr lang="en-US" sz="2400" dirty="0"/>
              <a:t>Learning assessment to follow</a:t>
            </a:r>
          </a:p>
          <a:p>
            <a:pPr lvl="1"/>
            <a:endParaRPr lang="en-US" dirty="0"/>
          </a:p>
        </p:txBody>
      </p:sp>
      <p:pic>
        <p:nvPicPr>
          <p:cNvPr id="5" name="Audio 4">
            <a:hlinkClick r:id="" action="ppaction://media"/>
            <a:extLst>
              <a:ext uri="{FF2B5EF4-FFF2-40B4-BE49-F238E27FC236}">
                <a16:creationId xmlns:a16="http://schemas.microsoft.com/office/drawing/2014/main" id="{E909A575-36B0-495E-95DE-02F3021F816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95890581"/>
      </p:ext>
    </p:extLst>
  </p:cSld>
  <p:clrMapOvr>
    <a:masterClrMapping/>
  </p:clrMapOvr>
  <p:transition advTm="306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2BC0A0-2A09-45FE-9632-2AEDDD872C71}"/>
              </a:ext>
            </a:extLst>
          </p:cNvPr>
          <p:cNvPicPr>
            <a:picLocks/>
          </p:cNvPicPr>
          <p:nvPr/>
        </p:nvPicPr>
        <p:blipFill>
          <a:blip r:embed="rId6"/>
          <a:stretch>
            <a:fillRect/>
          </a:stretch>
        </p:blipFill>
        <p:spPr>
          <a:xfrm>
            <a:off x="914400" y="274320"/>
            <a:ext cx="4754880" cy="4754880"/>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286914" y="1758732"/>
            <a:ext cx="3461768" cy="4615725"/>
          </a:xfrm>
        </p:spPr>
        <p:txBody>
          <a:bodyPr/>
          <a:lstStyle/>
          <a:p>
            <a:pPr>
              <a:buFont typeface="Wingdings" panose="05000000000000000000" pitchFamily="2" charset="2"/>
              <a:buChar char="§"/>
            </a:pPr>
            <a:r>
              <a:rPr lang="en-US" b="1" dirty="0"/>
              <a:t>Federal Tax ID </a:t>
            </a:r>
            <a:r>
              <a:rPr lang="en-US" dirty="0"/>
              <a:t>– Enter your unique nine-digit number assigned by the Internal Revenue Service </a:t>
            </a:r>
          </a:p>
          <a:p>
            <a:pPr>
              <a:buFont typeface="Wingdings" panose="05000000000000000000" pitchFamily="2" charset="2"/>
              <a:buChar char="§"/>
            </a:pPr>
            <a:r>
              <a:rPr lang="en-US" dirty="0"/>
              <a:t>XX-XXXXXXX</a:t>
            </a:r>
          </a:p>
          <a:p>
            <a:pPr marL="0" indent="0">
              <a:buNone/>
            </a:pPr>
            <a:endParaRPr lang="en-US" dirty="0"/>
          </a:p>
          <a:p>
            <a:endParaRPr lang="en-US" dirty="0"/>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endCxn id="5" idx="0"/>
          </p:cNvCxnSpPr>
          <p:nvPr/>
        </p:nvCxnSpPr>
        <p:spPr>
          <a:xfrm>
            <a:off x="1882588" y="2560320"/>
            <a:ext cx="3621552" cy="3377188"/>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896932" y="2211988"/>
            <a:ext cx="1132453" cy="30153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30E653-7C2A-42D4-9AED-CB2F98BC1570}"/>
              </a:ext>
            </a:extLst>
          </p:cNvPr>
          <p:cNvPicPr>
            <a:picLocks noChangeAspect="1"/>
          </p:cNvPicPr>
          <p:nvPr/>
        </p:nvPicPr>
        <p:blipFill rotWithShape="1">
          <a:blip r:embed="rId7"/>
          <a:srcRect l="2106"/>
          <a:stretch/>
        </p:blipFill>
        <p:spPr>
          <a:xfrm>
            <a:off x="4373234" y="5937508"/>
            <a:ext cx="2261812" cy="506012"/>
          </a:xfrm>
          <a:prstGeom prst="rect">
            <a:avLst/>
          </a:prstGeom>
          <a:ln w="28575">
            <a:solidFill>
              <a:schemeClr val="accent6">
                <a:lumMod val="75000"/>
              </a:schemeClr>
            </a:solidFill>
          </a:ln>
        </p:spPr>
      </p:pic>
      <p:pic>
        <p:nvPicPr>
          <p:cNvPr id="6" name="Audio 5">
            <a:hlinkClick r:id="" action="ppaction://media"/>
            <a:extLst>
              <a:ext uri="{FF2B5EF4-FFF2-40B4-BE49-F238E27FC236}">
                <a16:creationId xmlns:a16="http://schemas.microsoft.com/office/drawing/2014/main" id="{594DF657-D29F-42AC-A203-D17E02F564C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41730789"/>
      </p:ext>
    </p:extLst>
  </p:cSld>
  <p:clrMapOvr>
    <a:masterClrMapping/>
  </p:clrMapOvr>
  <p:transition advTm="86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F07875-CC4D-4E00-A1A3-8117DCEF0186}"/>
              </a:ext>
            </a:extLst>
          </p:cNvPr>
          <p:cNvPicPr>
            <a:picLocks/>
          </p:cNvPicPr>
          <p:nvPr/>
        </p:nvPicPr>
        <p:blipFill>
          <a:blip r:embed="rId6"/>
          <a:stretch>
            <a:fillRect/>
          </a:stretch>
        </p:blipFill>
        <p:spPr>
          <a:xfrm>
            <a:off x="914400" y="274320"/>
            <a:ext cx="4754880" cy="4754880"/>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346426" y="404601"/>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2926" y="1793590"/>
            <a:ext cx="4553667" cy="4615725"/>
          </a:xfrm>
        </p:spPr>
        <p:txBody>
          <a:bodyPr>
            <a:normAutofit/>
          </a:bodyPr>
          <a:lstStyle/>
          <a:p>
            <a:pPr>
              <a:buFont typeface="Wingdings" panose="05000000000000000000" pitchFamily="2" charset="2"/>
              <a:buChar char="§"/>
            </a:pPr>
            <a:r>
              <a:rPr lang="en-US" sz="1900" b="1" dirty="0"/>
              <a:t>Ship Via </a:t>
            </a:r>
            <a:r>
              <a:rPr lang="en-US" sz="1900" dirty="0"/>
              <a:t>– This field is pre-populated in the template  </a:t>
            </a:r>
          </a:p>
          <a:p>
            <a:pPr>
              <a:buFont typeface="Wingdings" panose="05000000000000000000" pitchFamily="2" charset="2"/>
              <a:buChar char="§"/>
            </a:pPr>
            <a:r>
              <a:rPr lang="en-US" sz="1900" b="1" dirty="0"/>
              <a:t>INCO Terms </a:t>
            </a:r>
            <a:r>
              <a:rPr lang="en-US" sz="1900" dirty="0"/>
              <a:t>– This field is pre-populated in the template</a:t>
            </a:r>
          </a:p>
          <a:p>
            <a:pPr>
              <a:buFont typeface="Wingdings" panose="05000000000000000000" pitchFamily="2" charset="2"/>
              <a:buChar char="§"/>
            </a:pPr>
            <a:r>
              <a:rPr lang="en-US" sz="1900" b="1" dirty="0"/>
              <a:t>PLACE OF DELIVERY</a:t>
            </a:r>
            <a:r>
              <a:rPr lang="en-US" sz="1900" dirty="0"/>
              <a:t>– This field is pre-populated in the template</a:t>
            </a:r>
          </a:p>
          <a:p>
            <a:pPr>
              <a:buFont typeface="Wingdings" panose="05000000000000000000" pitchFamily="2" charset="2"/>
              <a:buChar char="§"/>
            </a:pPr>
            <a:r>
              <a:rPr lang="en-US" sz="1900" dirty="0"/>
              <a:t>No updates are required when using the template for these 3 fields   </a:t>
            </a:r>
          </a:p>
          <a:p>
            <a:pPr>
              <a:buFont typeface="Wingdings" panose="05000000000000000000" pitchFamily="2" charset="2"/>
              <a:buChar char="§"/>
            </a:pPr>
            <a:r>
              <a:rPr lang="en-US" sz="1900" dirty="0"/>
              <a:t>If suppliers use their own Commercial Invoice form it must depict the </a:t>
            </a:r>
            <a:r>
              <a:rPr lang="en-US" sz="1900" b="1" dirty="0"/>
              <a:t>exact</a:t>
            </a:r>
            <a:r>
              <a:rPr lang="en-US" sz="1900" dirty="0"/>
              <a:t> information as provided in the template and per H-D expectations </a:t>
            </a:r>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4" idx="0"/>
          </p:cNvCxnSpPr>
          <p:nvPr/>
        </p:nvCxnSpPr>
        <p:spPr>
          <a:xfrm>
            <a:off x="2807746" y="2920986"/>
            <a:ext cx="1517989" cy="228332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1914862" y="2237592"/>
            <a:ext cx="1785768" cy="683394"/>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29B1D2-4E77-48E4-A944-C439B1FEDF8A}"/>
              </a:ext>
            </a:extLst>
          </p:cNvPr>
          <p:cNvPicPr>
            <a:picLocks noChangeAspect="1"/>
          </p:cNvPicPr>
          <p:nvPr/>
        </p:nvPicPr>
        <p:blipFill rotWithShape="1">
          <a:blip r:embed="rId7"/>
          <a:srcRect r="22416"/>
          <a:stretch/>
        </p:blipFill>
        <p:spPr>
          <a:xfrm>
            <a:off x="2325620" y="5204313"/>
            <a:ext cx="4000230" cy="1388398"/>
          </a:xfrm>
          <a:prstGeom prst="rect">
            <a:avLst/>
          </a:prstGeom>
          <a:ln w="28575">
            <a:solidFill>
              <a:schemeClr val="accent6">
                <a:lumMod val="75000"/>
              </a:schemeClr>
            </a:solidFill>
          </a:ln>
        </p:spPr>
      </p:pic>
      <p:pic>
        <p:nvPicPr>
          <p:cNvPr id="9" name="Audio 8">
            <a:hlinkClick r:id="" action="ppaction://media"/>
            <a:extLst>
              <a:ext uri="{FF2B5EF4-FFF2-40B4-BE49-F238E27FC236}">
                <a16:creationId xmlns:a16="http://schemas.microsoft.com/office/drawing/2014/main" id="{ACD7FBBC-92D9-498F-927F-C0059E17FD4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45578801"/>
      </p:ext>
    </p:extLst>
  </p:cSld>
  <p:clrMapOvr>
    <a:masterClrMapping/>
  </p:clrMapOvr>
  <p:transition advTm="323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right)">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right)">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righ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541D20-2290-4936-A618-C6EF067371F6}"/>
              </a:ext>
            </a:extLst>
          </p:cNvPr>
          <p:cNvPicPr>
            <a:picLocks noChangeAspect="1"/>
          </p:cNvPicPr>
          <p:nvPr/>
        </p:nvPicPr>
        <p:blipFill>
          <a:blip r:embed="rId6"/>
          <a:stretch>
            <a:fillRect/>
          </a:stretch>
        </p:blipFill>
        <p:spPr>
          <a:xfrm>
            <a:off x="921566" y="1151468"/>
            <a:ext cx="6822612" cy="5576710"/>
          </a:xfrm>
          <a:prstGeom prst="rect">
            <a:avLst/>
          </a:prstGeom>
          <a:ln>
            <a:solidFill>
              <a:srgbClr val="002060"/>
            </a:solidFill>
          </a:ln>
        </p:spPr>
      </p:pic>
      <p:pic>
        <p:nvPicPr>
          <p:cNvPr id="5" name="Picture 4">
            <a:extLst>
              <a:ext uri="{FF2B5EF4-FFF2-40B4-BE49-F238E27FC236}">
                <a16:creationId xmlns:a16="http://schemas.microsoft.com/office/drawing/2014/main" id="{CF3C145B-56F9-4CDE-A0F9-51F44545E81A}"/>
              </a:ext>
            </a:extLst>
          </p:cNvPr>
          <p:cNvPicPr>
            <a:picLocks noChangeAspect="1"/>
          </p:cNvPicPr>
          <p:nvPr/>
        </p:nvPicPr>
        <p:blipFill>
          <a:blip r:embed="rId7"/>
          <a:stretch>
            <a:fillRect/>
          </a:stretch>
        </p:blipFill>
        <p:spPr>
          <a:xfrm>
            <a:off x="8116710" y="1639825"/>
            <a:ext cx="3827733" cy="3639741"/>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4848994" y="404601"/>
            <a:ext cx="6635490" cy="1097280"/>
          </a:xfrm>
        </p:spPr>
        <p:txBody>
          <a:bodyPr>
            <a:noAutofit/>
          </a:bodyPr>
          <a:lstStyle/>
          <a:p>
            <a:pPr algn="r"/>
            <a:r>
              <a:rPr lang="en-US" sz="3600" dirty="0"/>
              <a:t>Commercial Invoice Instructions-  Incoterms</a:t>
            </a:r>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4" idx="0"/>
          </p:cNvCxnSpPr>
          <p:nvPr/>
        </p:nvCxnSpPr>
        <p:spPr>
          <a:xfrm>
            <a:off x="9623778" y="3512551"/>
            <a:ext cx="5040" cy="219656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8940800" y="3273778"/>
            <a:ext cx="1365956" cy="23877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29B1D2-4E77-48E4-A944-C439B1FEDF8A}"/>
              </a:ext>
            </a:extLst>
          </p:cNvPr>
          <p:cNvPicPr>
            <a:picLocks noChangeAspect="1"/>
          </p:cNvPicPr>
          <p:nvPr/>
        </p:nvPicPr>
        <p:blipFill rotWithShape="1">
          <a:blip r:embed="rId8"/>
          <a:srcRect l="1" t="33233" r="53332" b="34351"/>
          <a:stretch/>
        </p:blipFill>
        <p:spPr>
          <a:xfrm>
            <a:off x="8264185" y="5709113"/>
            <a:ext cx="2729266" cy="595901"/>
          </a:xfrm>
          <a:prstGeom prst="rect">
            <a:avLst/>
          </a:prstGeom>
          <a:ln w="28575">
            <a:solidFill>
              <a:schemeClr val="accent6">
                <a:lumMod val="75000"/>
              </a:schemeClr>
            </a:solidFill>
          </a:ln>
        </p:spPr>
      </p:pic>
      <p:pic>
        <p:nvPicPr>
          <p:cNvPr id="6" name="Audio 5">
            <a:hlinkClick r:id="" action="ppaction://media"/>
            <a:extLst>
              <a:ext uri="{FF2B5EF4-FFF2-40B4-BE49-F238E27FC236}">
                <a16:creationId xmlns:a16="http://schemas.microsoft.com/office/drawing/2014/main" id="{CB090CF2-AA47-438D-AE88-2EDC3DBE52F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10044413"/>
      </p:ext>
    </p:extLst>
  </p:cSld>
  <p:clrMapOvr>
    <a:masterClrMapping/>
  </p:clrMapOvr>
  <p:transition advTm="666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55C95-25DA-446F-BD4A-6F42DD5603C2}"/>
              </a:ext>
            </a:extLst>
          </p:cNvPr>
          <p:cNvPicPr>
            <a:picLocks/>
          </p:cNvPicPr>
          <p:nvPr/>
        </p:nvPicPr>
        <p:blipFill>
          <a:blip r:embed="rId6"/>
          <a:stretch>
            <a:fillRect/>
          </a:stretch>
        </p:blipFill>
        <p:spPr>
          <a:xfrm>
            <a:off x="914400" y="274320"/>
            <a:ext cx="4754880" cy="4754880"/>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0" y="1687104"/>
            <a:ext cx="4397829" cy="4615725"/>
          </a:xfrm>
        </p:spPr>
        <p:txBody>
          <a:bodyPr/>
          <a:lstStyle/>
          <a:p>
            <a:endParaRPr lang="en-US" dirty="0"/>
          </a:p>
          <a:p>
            <a:pPr>
              <a:buFont typeface="Wingdings" panose="05000000000000000000" pitchFamily="2" charset="2"/>
              <a:buChar char="§"/>
            </a:pPr>
            <a:r>
              <a:rPr lang="en-US" b="1" dirty="0"/>
              <a:t>Inland Tracking Number - </a:t>
            </a:r>
            <a:r>
              <a:rPr lang="en-US" dirty="0"/>
              <a:t>Enter the tracking number provided by the carrier.  </a:t>
            </a:r>
          </a:p>
          <a:p>
            <a:pPr>
              <a:buFont typeface="Wingdings" panose="05000000000000000000" pitchFamily="2" charset="2"/>
              <a:buChar char="§"/>
            </a:pPr>
            <a:r>
              <a:rPr lang="en-US" dirty="0"/>
              <a:t>Example: UPS Tracking Number </a:t>
            </a:r>
          </a:p>
          <a:p>
            <a:endParaRPr lang="en-US" b="1"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p:cNvCxnSpPr>
          <p:nvPr/>
        </p:nvCxnSpPr>
        <p:spPr>
          <a:xfrm>
            <a:off x="1445961" y="2750746"/>
            <a:ext cx="4330231" cy="275823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895815" y="2453051"/>
            <a:ext cx="1100292" cy="297695"/>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7B34065-B817-4992-97FC-CFB5B75F3BFB}"/>
              </a:ext>
            </a:extLst>
          </p:cNvPr>
          <p:cNvPicPr>
            <a:picLocks noChangeAspect="1"/>
          </p:cNvPicPr>
          <p:nvPr/>
        </p:nvPicPr>
        <p:blipFill rotWithShape="1">
          <a:blip r:embed="rId7"/>
          <a:srcRect r="36892" b="7296"/>
          <a:stretch/>
        </p:blipFill>
        <p:spPr>
          <a:xfrm>
            <a:off x="4758768" y="5617010"/>
            <a:ext cx="2224088" cy="556295"/>
          </a:xfrm>
          <a:prstGeom prst="rect">
            <a:avLst/>
          </a:prstGeom>
          <a:ln w="28575">
            <a:solidFill>
              <a:schemeClr val="accent6">
                <a:lumMod val="75000"/>
              </a:schemeClr>
            </a:solidFill>
          </a:ln>
        </p:spPr>
      </p:pic>
      <p:pic>
        <p:nvPicPr>
          <p:cNvPr id="4" name="Audio 3">
            <a:hlinkClick r:id="" action="ppaction://media"/>
            <a:extLst>
              <a:ext uri="{FF2B5EF4-FFF2-40B4-BE49-F238E27FC236}">
                <a16:creationId xmlns:a16="http://schemas.microsoft.com/office/drawing/2014/main" id="{E226227F-6316-43AC-B8E1-18F6E254C7F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69698117"/>
      </p:ext>
    </p:extLst>
  </p:cSld>
  <p:clrMapOvr>
    <a:masterClrMapping/>
  </p:clrMapOvr>
  <p:transition advTm="73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FED8772-3CED-4C83-BF41-5473F7DA6758}"/>
              </a:ext>
            </a:extLst>
          </p:cNvPr>
          <p:cNvGrpSpPr/>
          <p:nvPr/>
        </p:nvGrpSpPr>
        <p:grpSpPr>
          <a:xfrm>
            <a:off x="914400" y="274320"/>
            <a:ext cx="4754880" cy="4754880"/>
            <a:chOff x="815274" y="269440"/>
            <a:chExt cx="4410476" cy="4188959"/>
          </a:xfrm>
        </p:grpSpPr>
        <p:pic>
          <p:nvPicPr>
            <p:cNvPr id="16" name="Picture 15">
              <a:extLst>
                <a:ext uri="{FF2B5EF4-FFF2-40B4-BE49-F238E27FC236}">
                  <a16:creationId xmlns:a16="http://schemas.microsoft.com/office/drawing/2014/main" id="{690A848D-8000-4D99-BFCC-22314A60EC1A}"/>
                </a:ext>
              </a:extLst>
            </p:cNvPr>
            <p:cNvPicPr>
              <a:picLocks noChangeAspect="1"/>
            </p:cNvPicPr>
            <p:nvPr/>
          </p:nvPicPr>
          <p:blipFill>
            <a:blip r:embed="rId6"/>
            <a:stretch>
              <a:fillRect/>
            </a:stretch>
          </p:blipFill>
          <p:spPr>
            <a:xfrm>
              <a:off x="815274" y="3107924"/>
              <a:ext cx="4403366" cy="1350475"/>
            </a:xfrm>
            <a:prstGeom prst="rect">
              <a:avLst/>
            </a:prstGeom>
            <a:ln w="28575">
              <a:solidFill>
                <a:schemeClr val="accent5">
                  <a:lumMod val="75000"/>
                </a:schemeClr>
              </a:solidFill>
            </a:ln>
          </p:spPr>
        </p:pic>
        <p:pic>
          <p:nvPicPr>
            <p:cNvPr id="17" name="Picture 16">
              <a:extLst>
                <a:ext uri="{FF2B5EF4-FFF2-40B4-BE49-F238E27FC236}">
                  <a16:creationId xmlns:a16="http://schemas.microsoft.com/office/drawing/2014/main" id="{62EEBD49-7B60-410E-BD89-8E08CB5F6DCD}"/>
                </a:ext>
              </a:extLst>
            </p:cNvPr>
            <p:cNvPicPr>
              <a:picLocks noChangeAspect="1"/>
            </p:cNvPicPr>
            <p:nvPr/>
          </p:nvPicPr>
          <p:blipFill>
            <a:blip r:embed="rId7"/>
            <a:stretch>
              <a:fillRect/>
            </a:stretch>
          </p:blipFill>
          <p:spPr>
            <a:xfrm>
              <a:off x="820560" y="269440"/>
              <a:ext cx="4405190" cy="2842718"/>
            </a:xfrm>
            <a:prstGeom prst="rect">
              <a:avLst/>
            </a:prstGeom>
            <a:ln w="28575">
              <a:solidFill>
                <a:schemeClr val="accent5">
                  <a:lumMod val="75000"/>
                </a:schemeClr>
              </a:solidFill>
            </a:ln>
          </p:spPr>
        </p:pic>
      </p:grpSp>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0" y="1687104"/>
            <a:ext cx="4702630" cy="4664833"/>
          </a:xfrm>
        </p:spPr>
        <p:txBody>
          <a:bodyPr>
            <a:normAutofit lnSpcReduction="10000"/>
          </a:bodyPr>
          <a:lstStyle/>
          <a:p>
            <a:pPr>
              <a:buFont typeface="Wingdings" panose="05000000000000000000" pitchFamily="2" charset="2"/>
              <a:buChar char="§"/>
            </a:pPr>
            <a:r>
              <a:rPr lang="en-US" sz="1900" b="1" dirty="0"/>
              <a:t>Port of Discharge </a:t>
            </a:r>
            <a:r>
              <a:rPr lang="en-US" sz="1900" dirty="0"/>
              <a:t>- requires a selection from the drop-down menu. </a:t>
            </a:r>
          </a:p>
          <a:p>
            <a:pPr lvl="1">
              <a:buFont typeface="Wingdings" panose="05000000000000000000" pitchFamily="2" charset="2"/>
              <a:buChar char="§"/>
            </a:pPr>
            <a:r>
              <a:rPr lang="en-US" sz="1900" dirty="0"/>
              <a:t>For Ocean shipments (sent via  the WCCC) select Ocean: Laem Chabang</a:t>
            </a:r>
          </a:p>
          <a:p>
            <a:pPr lvl="1">
              <a:buFont typeface="Wingdings" panose="05000000000000000000" pitchFamily="2" charset="2"/>
              <a:buChar char="§"/>
            </a:pPr>
            <a:r>
              <a:rPr lang="en-US" sz="1900" dirty="0"/>
              <a:t>For Air shipments – Select Air: Bangkok </a:t>
            </a:r>
          </a:p>
          <a:p>
            <a:pPr>
              <a:buFont typeface="Wingdings" panose="05000000000000000000" pitchFamily="2" charset="2"/>
              <a:buChar char="§"/>
            </a:pPr>
            <a:r>
              <a:rPr lang="en-US" sz="1900" dirty="0"/>
              <a:t>Commercial Invoice must be for only one port of discharge.  </a:t>
            </a:r>
            <a:r>
              <a:rPr lang="en-US" sz="1900" b="1" dirty="0"/>
              <a:t>Do not  combine</a:t>
            </a:r>
            <a:r>
              <a:rPr lang="en-US" sz="1900" dirty="0"/>
              <a:t> both ocean and air shipments on the same Commercial Invoice.</a:t>
            </a:r>
          </a:p>
          <a:p>
            <a:pPr>
              <a:buFont typeface="Wingdings" panose="05000000000000000000" pitchFamily="2" charset="2"/>
              <a:buChar char="§"/>
            </a:pPr>
            <a:r>
              <a:rPr lang="en-US" sz="1900" dirty="0"/>
              <a:t>If suppliers use their own Commercial Invoice it must depict the exact Port of Discharge information as provided in the template.</a:t>
            </a:r>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13" idx="0"/>
          </p:cNvCxnSpPr>
          <p:nvPr/>
        </p:nvCxnSpPr>
        <p:spPr>
          <a:xfrm>
            <a:off x="1416639" y="2933629"/>
            <a:ext cx="4013402" cy="2905074"/>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872731" y="2621568"/>
            <a:ext cx="1087816" cy="312061"/>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3D4BF76-2344-46BB-8F9A-471C3E0ACADD}"/>
              </a:ext>
            </a:extLst>
          </p:cNvPr>
          <p:cNvGrpSpPr/>
          <p:nvPr/>
        </p:nvGrpSpPr>
        <p:grpSpPr>
          <a:xfrm>
            <a:off x="4031936" y="5838703"/>
            <a:ext cx="2963943" cy="765097"/>
            <a:chOff x="4032282" y="2138824"/>
            <a:chExt cx="2963943" cy="765097"/>
          </a:xfrm>
        </p:grpSpPr>
        <p:grpSp>
          <p:nvGrpSpPr>
            <p:cNvPr id="11" name="Group 10">
              <a:extLst>
                <a:ext uri="{FF2B5EF4-FFF2-40B4-BE49-F238E27FC236}">
                  <a16:creationId xmlns:a16="http://schemas.microsoft.com/office/drawing/2014/main" id="{ADD9A21D-9A12-41D0-ADFF-2C17BA375048}"/>
                </a:ext>
              </a:extLst>
            </p:cNvPr>
            <p:cNvGrpSpPr/>
            <p:nvPr/>
          </p:nvGrpSpPr>
          <p:grpSpPr>
            <a:xfrm>
              <a:off x="4032282" y="2138824"/>
              <a:ext cx="2796210" cy="765097"/>
              <a:chOff x="4032282" y="2138824"/>
              <a:chExt cx="2796210" cy="765097"/>
            </a:xfrm>
          </p:grpSpPr>
          <p:pic>
            <p:nvPicPr>
              <p:cNvPr id="13" name="Picture 12">
                <a:extLst>
                  <a:ext uri="{FF2B5EF4-FFF2-40B4-BE49-F238E27FC236}">
                    <a16:creationId xmlns:a16="http://schemas.microsoft.com/office/drawing/2014/main" id="{3BEEB5D1-1DB8-4AE8-A9BD-6E3DD3F8E38B}"/>
                  </a:ext>
                </a:extLst>
              </p:cNvPr>
              <p:cNvPicPr>
                <a:picLocks noChangeAspect="1"/>
              </p:cNvPicPr>
              <p:nvPr/>
            </p:nvPicPr>
            <p:blipFill rotWithShape="1">
              <a:blip r:embed="rId8"/>
              <a:srcRect l="2158" t="51539" r="74907" b="36776"/>
              <a:stretch/>
            </p:blipFill>
            <p:spPr>
              <a:xfrm>
                <a:off x="4032282" y="2138824"/>
                <a:ext cx="2796210" cy="765097"/>
              </a:xfrm>
              <a:prstGeom prst="rect">
                <a:avLst/>
              </a:prstGeom>
              <a:ln w="28575">
                <a:solidFill>
                  <a:schemeClr val="accent6">
                    <a:lumMod val="75000"/>
                  </a:schemeClr>
                </a:solidFill>
              </a:ln>
            </p:spPr>
          </p:pic>
          <p:sp>
            <p:nvSpPr>
              <p:cNvPr id="14" name="Rectangle 13">
                <a:extLst>
                  <a:ext uri="{FF2B5EF4-FFF2-40B4-BE49-F238E27FC236}">
                    <a16:creationId xmlns:a16="http://schemas.microsoft.com/office/drawing/2014/main" id="{56A10C94-A1CF-4F88-A1B8-F3C1C198FA50}"/>
                  </a:ext>
                </a:extLst>
              </p:cNvPr>
              <p:cNvSpPr/>
              <p:nvPr/>
            </p:nvSpPr>
            <p:spPr>
              <a:xfrm>
                <a:off x="6710916" y="2163266"/>
                <a:ext cx="117576" cy="196256"/>
              </a:xfrm>
              <a:prstGeom prst="rect">
                <a:avLst/>
              </a:prstGeom>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2" name="Oval 11">
              <a:extLst>
                <a:ext uri="{FF2B5EF4-FFF2-40B4-BE49-F238E27FC236}">
                  <a16:creationId xmlns:a16="http://schemas.microsoft.com/office/drawing/2014/main" id="{E0FC9D25-240F-4042-A708-7956ADD44BCB}"/>
                </a:ext>
              </a:extLst>
            </p:cNvPr>
            <p:cNvSpPr/>
            <p:nvPr/>
          </p:nvSpPr>
          <p:spPr>
            <a:xfrm>
              <a:off x="6581555" y="2341105"/>
              <a:ext cx="414670" cy="310953"/>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Audio 3">
            <a:hlinkClick r:id="" action="ppaction://media"/>
            <a:extLst>
              <a:ext uri="{FF2B5EF4-FFF2-40B4-BE49-F238E27FC236}">
                <a16:creationId xmlns:a16="http://schemas.microsoft.com/office/drawing/2014/main" id="{0F76129C-D6E4-4E2B-9B0E-6C52AA9A7E7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397462"/>
      </p:ext>
    </p:extLst>
  </p:cSld>
  <p:clrMapOvr>
    <a:masterClrMapping/>
  </p:clrMapOvr>
  <p:transition advTm="321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right)">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right)">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E2AE8C4-BEB3-4B8B-9B0B-E40DFBE08F28}"/>
              </a:ext>
            </a:extLst>
          </p:cNvPr>
          <p:cNvGrpSpPr/>
          <p:nvPr/>
        </p:nvGrpSpPr>
        <p:grpSpPr>
          <a:xfrm>
            <a:off x="914400" y="269440"/>
            <a:ext cx="4733913" cy="4615725"/>
            <a:chOff x="815274" y="269440"/>
            <a:chExt cx="4410476" cy="4188959"/>
          </a:xfrm>
        </p:grpSpPr>
        <p:pic>
          <p:nvPicPr>
            <p:cNvPr id="11" name="Picture 10">
              <a:extLst>
                <a:ext uri="{FF2B5EF4-FFF2-40B4-BE49-F238E27FC236}">
                  <a16:creationId xmlns:a16="http://schemas.microsoft.com/office/drawing/2014/main" id="{55DC1A2D-C4B9-4036-80CF-B0B2CF7B65CC}"/>
                </a:ext>
              </a:extLst>
            </p:cNvPr>
            <p:cNvPicPr>
              <a:picLocks noChangeAspect="1"/>
            </p:cNvPicPr>
            <p:nvPr/>
          </p:nvPicPr>
          <p:blipFill>
            <a:blip r:embed="rId6"/>
            <a:stretch>
              <a:fillRect/>
            </a:stretch>
          </p:blipFill>
          <p:spPr>
            <a:xfrm>
              <a:off x="815274" y="3107924"/>
              <a:ext cx="4403366" cy="1350475"/>
            </a:xfrm>
            <a:prstGeom prst="rect">
              <a:avLst/>
            </a:prstGeom>
            <a:ln w="28575">
              <a:solidFill>
                <a:srgbClr val="002060"/>
              </a:solidFill>
            </a:ln>
          </p:spPr>
        </p:pic>
        <p:pic>
          <p:nvPicPr>
            <p:cNvPr id="12" name="Picture 11">
              <a:extLst>
                <a:ext uri="{FF2B5EF4-FFF2-40B4-BE49-F238E27FC236}">
                  <a16:creationId xmlns:a16="http://schemas.microsoft.com/office/drawing/2014/main" id="{6F8540C5-021A-4147-8EAB-4E8FC1ED43E2}"/>
                </a:ext>
              </a:extLst>
            </p:cNvPr>
            <p:cNvPicPr>
              <a:picLocks noChangeAspect="1"/>
            </p:cNvPicPr>
            <p:nvPr/>
          </p:nvPicPr>
          <p:blipFill>
            <a:blip r:embed="rId7"/>
            <a:stretch>
              <a:fillRect/>
            </a:stretch>
          </p:blipFill>
          <p:spPr>
            <a:xfrm>
              <a:off x="820560" y="269440"/>
              <a:ext cx="4405190" cy="2842718"/>
            </a:xfrm>
            <a:prstGeom prst="rect">
              <a:avLst/>
            </a:prstGeom>
            <a:ln w="28575">
              <a:solidFill>
                <a:srgbClr val="002060"/>
              </a:solidFill>
            </a:ln>
          </p:spPr>
        </p:pic>
      </p:grpSp>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0" y="1687104"/>
            <a:ext cx="4515593" cy="4615725"/>
          </a:xfrm>
        </p:spPr>
        <p:txBody>
          <a:bodyPr>
            <a:normAutofit fontScale="85000" lnSpcReduction="10000"/>
          </a:bodyPr>
          <a:lstStyle/>
          <a:p>
            <a:pPr>
              <a:buFont typeface="Wingdings" panose="05000000000000000000" pitchFamily="2" charset="2"/>
              <a:buChar char="§"/>
            </a:pPr>
            <a:r>
              <a:rPr lang="en-US" sz="1900" b="1" dirty="0"/>
              <a:t>Total Packages</a:t>
            </a:r>
            <a:r>
              <a:rPr lang="en-US" sz="1900" dirty="0"/>
              <a:t>: This entry depends on how the shipment is packaged.</a:t>
            </a:r>
          </a:p>
          <a:p>
            <a:pPr>
              <a:buFont typeface="Wingdings" panose="05000000000000000000" pitchFamily="2" charset="2"/>
              <a:buChar char="§"/>
            </a:pPr>
            <a:r>
              <a:rPr lang="en-US" sz="1900" dirty="0"/>
              <a:t>If shipping Small Parcel (Individual box or boxes) enter the total number of boxes </a:t>
            </a:r>
          </a:p>
          <a:p>
            <a:pPr>
              <a:buFont typeface="Wingdings" panose="05000000000000000000" pitchFamily="2" charset="2"/>
              <a:buChar char="§"/>
            </a:pPr>
            <a:r>
              <a:rPr lang="en-US" sz="1900" dirty="0"/>
              <a:t>If boxes/containers are put on a skid/pallet and wrapped.  Enter the number of skids or pallets. </a:t>
            </a:r>
          </a:p>
          <a:p>
            <a:pPr marL="793750" lvl="1" indent="-342900">
              <a:buFont typeface="Wingdings" panose="05000000000000000000" pitchFamily="2" charset="2"/>
              <a:buChar char="§"/>
            </a:pPr>
            <a:r>
              <a:rPr lang="en-US" sz="1900" dirty="0"/>
              <a:t>Examples:</a:t>
            </a:r>
          </a:p>
          <a:p>
            <a:pPr marL="1200150" lvl="2" indent="-285750">
              <a:buFont typeface="Wingdings" panose="05000000000000000000" pitchFamily="2" charset="2"/>
              <a:buChar char="§"/>
            </a:pPr>
            <a:r>
              <a:rPr lang="en-US" sz="1900" b="1" dirty="0"/>
              <a:t>5 Boxes </a:t>
            </a:r>
            <a:r>
              <a:rPr lang="en-US" sz="1900" dirty="0"/>
              <a:t>(Small parcel shipment)</a:t>
            </a:r>
          </a:p>
          <a:p>
            <a:pPr marL="1200150" lvl="2" indent="-285750">
              <a:buFont typeface="Wingdings" panose="05000000000000000000" pitchFamily="2" charset="2"/>
              <a:buChar char="§"/>
            </a:pPr>
            <a:r>
              <a:rPr lang="en-US" sz="1900" b="1" dirty="0"/>
              <a:t>2 Skids </a:t>
            </a:r>
            <a:r>
              <a:rPr lang="en-US" sz="1900" dirty="0"/>
              <a:t>(Any number of boxes that are shrink wrapped on 2 separate skids)</a:t>
            </a:r>
          </a:p>
          <a:p>
            <a:pPr>
              <a:buFont typeface="Wingdings" panose="05000000000000000000" pitchFamily="2" charset="2"/>
              <a:buChar char="§"/>
            </a:pPr>
            <a:r>
              <a:rPr lang="en-US" sz="1900" dirty="0"/>
              <a:t>It is acceptable to combine multiple invoices on one skid/pallet when shipping to the same Entity/SLOC combination.  If combined on one skid/pallet the total packages on each Commercial Invoice = 1 skid / pallet.</a:t>
            </a:r>
          </a:p>
          <a:p>
            <a:endParaRPr lang="en-US" dirty="0"/>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9" idx="0"/>
          </p:cNvCxnSpPr>
          <p:nvPr/>
        </p:nvCxnSpPr>
        <p:spPr>
          <a:xfrm>
            <a:off x="3899601" y="2825021"/>
            <a:ext cx="2351089" cy="3106314"/>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3588839" y="2558219"/>
            <a:ext cx="621523" cy="266802"/>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72752B0-BF31-4ACA-BDAF-7085C18B6A33}"/>
              </a:ext>
            </a:extLst>
          </p:cNvPr>
          <p:cNvPicPr>
            <a:picLocks noChangeAspect="1"/>
          </p:cNvPicPr>
          <p:nvPr/>
        </p:nvPicPr>
        <p:blipFill>
          <a:blip r:embed="rId8"/>
          <a:stretch>
            <a:fillRect/>
          </a:stretch>
        </p:blipFill>
        <p:spPr>
          <a:xfrm>
            <a:off x="5355340" y="5931335"/>
            <a:ext cx="1790700" cy="657225"/>
          </a:xfrm>
          <a:prstGeom prst="rect">
            <a:avLst/>
          </a:prstGeom>
          <a:ln w="28575">
            <a:solidFill>
              <a:schemeClr val="accent6">
                <a:lumMod val="75000"/>
              </a:schemeClr>
            </a:solidFill>
          </a:ln>
        </p:spPr>
      </p:pic>
      <p:pic>
        <p:nvPicPr>
          <p:cNvPr id="4" name="Audio 3">
            <a:hlinkClick r:id="" action="ppaction://media"/>
            <a:extLst>
              <a:ext uri="{FF2B5EF4-FFF2-40B4-BE49-F238E27FC236}">
                <a16:creationId xmlns:a16="http://schemas.microsoft.com/office/drawing/2014/main" id="{6B06280E-2856-41BA-AEF3-121B47DA3D9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08446338"/>
      </p:ext>
    </p:extLst>
  </p:cSld>
  <p:clrMapOvr>
    <a:masterClrMapping/>
  </p:clrMapOvr>
  <p:transition advTm="580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right)">
                                      <p:cBhvr>
                                        <p:cTn id="16" dur="500"/>
                                        <p:tgtEl>
                                          <p:spTgt spid="3">
                                            <p:txEl>
                                              <p:pRg st="2" end="2"/>
                                            </p:txEl>
                                          </p:spTgt>
                                        </p:tgtEl>
                                      </p:cBhvr>
                                    </p:animEffect>
                                  </p:childTnLst>
                                </p:cTn>
                              </p:par>
                              <p:par>
                                <p:cTn id="17" presetID="22" presetClass="entr" presetSubtype="2"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right)">
                                      <p:cBhvr>
                                        <p:cTn id="19" dur="500"/>
                                        <p:tgtEl>
                                          <p:spTgt spid="3">
                                            <p:txEl>
                                              <p:pRg st="3" end="3"/>
                                            </p:txEl>
                                          </p:spTgt>
                                        </p:tgtEl>
                                      </p:cBhvr>
                                    </p:animEffect>
                                  </p:childTnLst>
                                </p:cTn>
                              </p:par>
                              <p:par>
                                <p:cTn id="20" presetID="22" presetClass="entr" presetSubtype="2"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right)">
                                      <p:cBhvr>
                                        <p:cTn id="22" dur="500"/>
                                        <p:tgtEl>
                                          <p:spTgt spid="3">
                                            <p:txEl>
                                              <p:pRg st="4" end="4"/>
                                            </p:txEl>
                                          </p:spTgt>
                                        </p:tgtEl>
                                      </p:cBhvr>
                                    </p:animEffect>
                                  </p:childTnLst>
                                </p:cTn>
                              </p:par>
                              <p:par>
                                <p:cTn id="23" presetID="22" presetClass="entr" presetSubtype="2"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right)">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right)">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E1DD9A-DB1C-49F0-85C0-477290878F34}"/>
              </a:ext>
            </a:extLst>
          </p:cNvPr>
          <p:cNvPicPr>
            <a:picLocks/>
          </p:cNvPicPr>
          <p:nvPr/>
        </p:nvPicPr>
        <p:blipFill>
          <a:blip r:embed="rId6"/>
          <a:stretch>
            <a:fillRect/>
          </a:stretch>
        </p:blipFill>
        <p:spPr>
          <a:xfrm>
            <a:off x="925158" y="274320"/>
            <a:ext cx="4754880" cy="4754880"/>
          </a:xfrm>
          <a:prstGeom prst="rect">
            <a:avLst/>
          </a:prstGeom>
          <a:ln w="28575">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73281" y="1506481"/>
            <a:ext cx="4284941" cy="4615725"/>
          </a:xfrm>
        </p:spPr>
        <p:txBody>
          <a:bodyPr>
            <a:normAutofit lnSpcReduction="10000"/>
          </a:bodyPr>
          <a:lstStyle/>
          <a:p>
            <a:endParaRPr lang="en-US" dirty="0"/>
          </a:p>
          <a:p>
            <a:pPr>
              <a:buFont typeface="Wingdings" panose="05000000000000000000" pitchFamily="2" charset="2"/>
              <a:buChar char="§"/>
            </a:pPr>
            <a:r>
              <a:rPr lang="en-US" sz="1900" b="1" dirty="0"/>
              <a:t>Net Weight </a:t>
            </a:r>
            <a:r>
              <a:rPr lang="en-US" sz="1900" dirty="0"/>
              <a:t>– This is a calculated field – no manual entry is required when using the H-DSN CI template.  </a:t>
            </a:r>
          </a:p>
          <a:p>
            <a:pPr>
              <a:buFont typeface="Wingdings" panose="05000000000000000000" pitchFamily="2" charset="2"/>
              <a:buChar char="§"/>
            </a:pPr>
            <a:r>
              <a:rPr lang="en-US" sz="1900" dirty="0"/>
              <a:t>The Net Weight will populate and update as items are added in the following Items Section (Summary of Goods).  This field will sum the net weights of all items on the CI. </a:t>
            </a:r>
          </a:p>
          <a:p>
            <a:pPr>
              <a:buFont typeface="Wingdings" panose="05000000000000000000" pitchFamily="2" charset="2"/>
              <a:buChar char="§"/>
            </a:pPr>
            <a:r>
              <a:rPr lang="en-US" sz="1900" dirty="0"/>
              <a:t>If suppliers use their own Commercial Invoice it must accurately calculate the Net Weight of all items on the CI.   Net weight value should not include packaging materials. </a:t>
            </a:r>
          </a:p>
          <a:p>
            <a:pPr>
              <a:buFont typeface="Wingdings" panose="05000000000000000000" pitchFamily="2" charset="2"/>
              <a:buChar char="§"/>
            </a:pPr>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p:cNvCxnSpPr>
          <p:nvPr/>
        </p:nvCxnSpPr>
        <p:spPr>
          <a:xfrm>
            <a:off x="4956741" y="2979376"/>
            <a:ext cx="741785" cy="293349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4133097" y="2652767"/>
            <a:ext cx="1483567" cy="299075"/>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E36F9B2-D22D-4780-B46F-A6E2F155C048}"/>
              </a:ext>
            </a:extLst>
          </p:cNvPr>
          <p:cNvPicPr>
            <a:picLocks noChangeAspect="1"/>
          </p:cNvPicPr>
          <p:nvPr/>
        </p:nvPicPr>
        <p:blipFill>
          <a:blip r:embed="rId7"/>
          <a:stretch>
            <a:fillRect/>
          </a:stretch>
        </p:blipFill>
        <p:spPr>
          <a:xfrm>
            <a:off x="4715049" y="5845139"/>
            <a:ext cx="2076450" cy="685800"/>
          </a:xfrm>
          <a:prstGeom prst="rect">
            <a:avLst/>
          </a:prstGeom>
          <a:ln w="28575">
            <a:solidFill>
              <a:schemeClr val="accent6">
                <a:lumMod val="75000"/>
              </a:schemeClr>
            </a:solidFill>
          </a:ln>
        </p:spPr>
      </p:pic>
      <p:pic>
        <p:nvPicPr>
          <p:cNvPr id="4" name="Audio 3">
            <a:hlinkClick r:id="" action="ppaction://media"/>
            <a:extLst>
              <a:ext uri="{FF2B5EF4-FFF2-40B4-BE49-F238E27FC236}">
                <a16:creationId xmlns:a16="http://schemas.microsoft.com/office/drawing/2014/main" id="{9299BBA2-3899-43DD-853A-0DAFD7A8DBD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23105071"/>
      </p:ext>
    </p:extLst>
  </p:cSld>
  <p:clrMapOvr>
    <a:masterClrMapping/>
  </p:clrMapOvr>
  <p:transition advTm="283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right)">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righ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8E557-DCD8-48EC-A539-EF53087E7D54}"/>
              </a:ext>
            </a:extLst>
          </p:cNvPr>
          <p:cNvPicPr>
            <a:picLocks noChangeAspect="1"/>
          </p:cNvPicPr>
          <p:nvPr/>
        </p:nvPicPr>
        <p:blipFill>
          <a:blip r:embed="rId6"/>
          <a:stretch>
            <a:fillRect/>
          </a:stretch>
        </p:blipFill>
        <p:spPr>
          <a:xfrm>
            <a:off x="845473" y="112046"/>
            <a:ext cx="4139378" cy="3936080"/>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1" y="1678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5156617" y="1430026"/>
            <a:ext cx="6864700" cy="3011244"/>
          </a:xfrm>
        </p:spPr>
        <p:txBody>
          <a:bodyPr>
            <a:normAutofit fontScale="77500" lnSpcReduction="20000"/>
          </a:bodyPr>
          <a:lstStyle/>
          <a:p>
            <a:pPr marL="0" indent="0">
              <a:lnSpc>
                <a:spcPct val="114000"/>
              </a:lnSpc>
              <a:buNone/>
            </a:pPr>
            <a:r>
              <a:rPr lang="en-US" sz="2400" b="1" dirty="0"/>
              <a:t>Summary of Goods Section</a:t>
            </a:r>
          </a:p>
          <a:p>
            <a:pPr>
              <a:lnSpc>
                <a:spcPct val="114000"/>
              </a:lnSpc>
              <a:buFont typeface="Wingdings" panose="05000000000000000000" pitchFamily="2" charset="2"/>
              <a:buChar char="§"/>
            </a:pPr>
            <a:r>
              <a:rPr lang="en-US" sz="2400" dirty="0"/>
              <a:t>Items entered on the Commercial Invoice must exactly match the items as listed on the Advance Ship Notice submitted line for line. </a:t>
            </a:r>
          </a:p>
          <a:p>
            <a:pPr>
              <a:lnSpc>
                <a:spcPct val="114000"/>
              </a:lnSpc>
              <a:buFont typeface="Wingdings" panose="05000000000000000000" pitchFamily="2" charset="2"/>
              <a:buChar char="§"/>
            </a:pPr>
            <a:r>
              <a:rPr lang="en-US" sz="2400" dirty="0"/>
              <a:t>The CI template provides up to 101 items to be included within the Summary of Goods section.  </a:t>
            </a:r>
          </a:p>
          <a:p>
            <a:pPr>
              <a:lnSpc>
                <a:spcPct val="114000"/>
              </a:lnSpc>
              <a:buFont typeface="Wingdings" panose="05000000000000000000" pitchFamily="2" charset="2"/>
              <a:buChar char="§"/>
            </a:pPr>
            <a:r>
              <a:rPr lang="en-US" sz="2400" dirty="0"/>
              <a:t>If you require a template that will support more than 101 items, please contact the logistics team at amelogistics@harley-davidson.com for assistance. </a:t>
            </a:r>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4" idx="0"/>
          </p:cNvCxnSpPr>
          <p:nvPr/>
        </p:nvCxnSpPr>
        <p:spPr>
          <a:xfrm>
            <a:off x="2905950" y="2804254"/>
            <a:ext cx="2707918" cy="209817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845473" y="2266950"/>
            <a:ext cx="4120953" cy="537304"/>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BFEB1E-1874-49C4-95E6-68AE7DD5ACAC}"/>
              </a:ext>
            </a:extLst>
          </p:cNvPr>
          <p:cNvPicPr>
            <a:picLocks noChangeAspect="1"/>
          </p:cNvPicPr>
          <p:nvPr/>
        </p:nvPicPr>
        <p:blipFill rotWithShape="1">
          <a:blip r:embed="rId7"/>
          <a:srcRect b="19184"/>
          <a:stretch/>
        </p:blipFill>
        <p:spPr>
          <a:xfrm>
            <a:off x="838668" y="4902430"/>
            <a:ext cx="9550400" cy="1768194"/>
          </a:xfrm>
          <a:prstGeom prst="rect">
            <a:avLst/>
          </a:prstGeom>
          <a:ln w="28575">
            <a:solidFill>
              <a:schemeClr val="accent6">
                <a:lumMod val="75000"/>
              </a:schemeClr>
            </a:solidFill>
          </a:ln>
        </p:spPr>
      </p:pic>
      <p:pic>
        <p:nvPicPr>
          <p:cNvPr id="12" name="Audio 11">
            <a:hlinkClick r:id="" action="ppaction://media"/>
            <a:extLst>
              <a:ext uri="{FF2B5EF4-FFF2-40B4-BE49-F238E27FC236}">
                <a16:creationId xmlns:a16="http://schemas.microsoft.com/office/drawing/2014/main" id="{0FBA4C88-EF7F-456A-BA51-339BEF7E75B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41659689"/>
      </p:ext>
    </p:extLst>
  </p:cSld>
  <p:clrMapOvr>
    <a:masterClrMapping/>
  </p:clrMapOvr>
  <p:transition advTm="388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right)">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righ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B4C493-8A9C-41C2-9F40-4EA05F811AC9}"/>
              </a:ext>
            </a:extLst>
          </p:cNvPr>
          <p:cNvGrpSpPr/>
          <p:nvPr/>
        </p:nvGrpSpPr>
        <p:grpSpPr>
          <a:xfrm>
            <a:off x="914400" y="274320"/>
            <a:ext cx="4776059" cy="4754880"/>
            <a:chOff x="815274" y="269440"/>
            <a:chExt cx="4430121" cy="4188959"/>
          </a:xfrm>
        </p:grpSpPr>
        <p:pic>
          <p:nvPicPr>
            <p:cNvPr id="9" name="Picture 8">
              <a:extLst>
                <a:ext uri="{FF2B5EF4-FFF2-40B4-BE49-F238E27FC236}">
                  <a16:creationId xmlns:a16="http://schemas.microsoft.com/office/drawing/2014/main" id="{858FFC3B-55C7-4A06-A83D-B8E5E191DAA1}"/>
                </a:ext>
              </a:extLst>
            </p:cNvPr>
            <p:cNvPicPr>
              <a:picLocks noChangeAspect="1"/>
            </p:cNvPicPr>
            <p:nvPr/>
          </p:nvPicPr>
          <p:blipFill>
            <a:blip r:embed="rId6"/>
            <a:stretch>
              <a:fillRect/>
            </a:stretch>
          </p:blipFill>
          <p:spPr>
            <a:xfrm>
              <a:off x="815274" y="3107924"/>
              <a:ext cx="4430121" cy="1350475"/>
            </a:xfrm>
            <a:prstGeom prst="rect">
              <a:avLst/>
            </a:prstGeom>
            <a:ln w="28575">
              <a:solidFill>
                <a:srgbClr val="002060"/>
              </a:solidFill>
            </a:ln>
          </p:spPr>
        </p:pic>
        <p:pic>
          <p:nvPicPr>
            <p:cNvPr id="11" name="Picture 10">
              <a:extLst>
                <a:ext uri="{FF2B5EF4-FFF2-40B4-BE49-F238E27FC236}">
                  <a16:creationId xmlns:a16="http://schemas.microsoft.com/office/drawing/2014/main" id="{A28F5801-AD3B-4F76-B014-90080465EBF0}"/>
                </a:ext>
              </a:extLst>
            </p:cNvPr>
            <p:cNvPicPr>
              <a:picLocks noChangeAspect="1"/>
            </p:cNvPicPr>
            <p:nvPr/>
          </p:nvPicPr>
          <p:blipFill>
            <a:blip r:embed="rId7"/>
            <a:stretch>
              <a:fillRect/>
            </a:stretch>
          </p:blipFill>
          <p:spPr>
            <a:xfrm>
              <a:off x="820560" y="269440"/>
              <a:ext cx="4405190" cy="2842718"/>
            </a:xfrm>
            <a:prstGeom prst="rect">
              <a:avLst/>
            </a:prstGeom>
            <a:ln w="28575">
              <a:solidFill>
                <a:srgbClr val="002060"/>
              </a:solidFill>
            </a:ln>
          </p:spPr>
        </p:pic>
      </p:grpSp>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1" y="1687104"/>
            <a:ext cx="4282904" cy="4615725"/>
          </a:xfrm>
        </p:spPr>
        <p:txBody>
          <a:bodyPr/>
          <a:lstStyle/>
          <a:p>
            <a:endParaRPr lang="en-US" dirty="0"/>
          </a:p>
          <a:p>
            <a:pPr>
              <a:buFont typeface="Wingdings" panose="05000000000000000000" pitchFamily="2" charset="2"/>
              <a:buChar char="§"/>
            </a:pPr>
            <a:r>
              <a:rPr lang="en-US" b="1" dirty="0"/>
              <a:t>Part Number: </a:t>
            </a:r>
            <a:r>
              <a:rPr lang="en-US" dirty="0"/>
              <a:t>Enter the identifying part or item number related to each piece.</a:t>
            </a:r>
          </a:p>
          <a:p>
            <a:pPr lvl="1">
              <a:buFont typeface="Wingdings" panose="05000000000000000000" pitchFamily="2" charset="2"/>
              <a:buChar char="§"/>
            </a:pPr>
            <a:r>
              <a:rPr lang="en-US" dirty="0"/>
              <a:t>must be a valid Harley-Davidson part number</a:t>
            </a:r>
          </a:p>
          <a:p>
            <a:pPr>
              <a:buFont typeface="Wingdings" panose="05000000000000000000" pitchFamily="2" charset="2"/>
              <a:buChar char="§"/>
            </a:pPr>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p:cNvCxnSpPr>
          <p:nvPr/>
        </p:nvCxnSpPr>
        <p:spPr>
          <a:xfrm>
            <a:off x="1433636" y="3242838"/>
            <a:ext cx="3384009" cy="219039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1129553" y="3001384"/>
            <a:ext cx="613186" cy="25818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F1202-1DA1-4638-947E-BEBE0E42D152}"/>
              </a:ext>
            </a:extLst>
          </p:cNvPr>
          <p:cNvPicPr>
            <a:picLocks noChangeAspect="1"/>
          </p:cNvPicPr>
          <p:nvPr/>
        </p:nvPicPr>
        <p:blipFill>
          <a:blip r:embed="rId8"/>
          <a:stretch>
            <a:fillRect/>
          </a:stretch>
        </p:blipFill>
        <p:spPr>
          <a:xfrm>
            <a:off x="4051248" y="5511481"/>
            <a:ext cx="1944817" cy="895058"/>
          </a:xfrm>
          <a:prstGeom prst="rect">
            <a:avLst/>
          </a:prstGeom>
          <a:ln w="28575">
            <a:solidFill>
              <a:schemeClr val="accent6">
                <a:lumMod val="75000"/>
              </a:schemeClr>
            </a:solidFill>
          </a:ln>
        </p:spPr>
      </p:pic>
      <p:pic>
        <p:nvPicPr>
          <p:cNvPr id="5" name="Audio 4">
            <a:hlinkClick r:id="" action="ppaction://media"/>
            <a:extLst>
              <a:ext uri="{FF2B5EF4-FFF2-40B4-BE49-F238E27FC236}">
                <a16:creationId xmlns:a16="http://schemas.microsoft.com/office/drawing/2014/main" id="{261FCCE4-D9C3-4EC7-B707-0C8578584D4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63346011"/>
      </p:ext>
    </p:extLst>
  </p:cSld>
  <p:clrMapOvr>
    <a:masterClrMapping/>
  </p:clrMapOvr>
  <p:transition advTm="163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E9B32-001F-4206-B557-4766947A5B62}"/>
              </a:ext>
            </a:extLst>
          </p:cNvPr>
          <p:cNvPicPr>
            <a:picLocks/>
          </p:cNvPicPr>
          <p:nvPr/>
        </p:nvPicPr>
        <p:blipFill>
          <a:blip r:embed="rId6"/>
          <a:stretch>
            <a:fillRect/>
          </a:stretch>
        </p:blipFill>
        <p:spPr>
          <a:xfrm>
            <a:off x="914400" y="278420"/>
            <a:ext cx="4754880" cy="4754880"/>
          </a:xfrm>
          <a:prstGeom prst="rect">
            <a:avLst/>
          </a:prstGeom>
          <a:ln w="19050">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0" y="1687104"/>
            <a:ext cx="4522747" cy="4615725"/>
          </a:xfrm>
        </p:spPr>
        <p:txBody>
          <a:bodyPr/>
          <a:lstStyle/>
          <a:p>
            <a:endParaRPr lang="en-US" dirty="0"/>
          </a:p>
          <a:p>
            <a:pPr>
              <a:buFont typeface="Wingdings" panose="05000000000000000000" pitchFamily="2" charset="2"/>
              <a:buChar char="§"/>
            </a:pPr>
            <a:r>
              <a:rPr lang="en-US" b="1" dirty="0"/>
              <a:t>Description: </a:t>
            </a:r>
            <a:r>
              <a:rPr lang="en-US" dirty="0"/>
              <a:t>Enter the word description of the part or item.</a:t>
            </a:r>
          </a:p>
          <a:p>
            <a:pPr lvl="1">
              <a:buFont typeface="Wingdings" panose="05000000000000000000" pitchFamily="2" charset="2"/>
              <a:buChar char="§"/>
            </a:pPr>
            <a:r>
              <a:rPr lang="en-US" dirty="0"/>
              <a:t>Description should </a:t>
            </a:r>
            <a:r>
              <a:rPr lang="en-US" b="1" dirty="0"/>
              <a:t>not</a:t>
            </a:r>
            <a:r>
              <a:rPr lang="en-US" dirty="0"/>
              <a:t> include the part number </a:t>
            </a:r>
          </a:p>
          <a:p>
            <a:pPr>
              <a:buFont typeface="Wingdings" panose="05000000000000000000" pitchFamily="2" charset="2"/>
              <a:buChar char="§"/>
            </a:pPr>
            <a:endParaRPr lang="en-US" dirty="0"/>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p:cNvCxnSpPr>
          <p:nvPr/>
        </p:nvCxnSpPr>
        <p:spPr>
          <a:xfrm>
            <a:off x="2530549" y="3317572"/>
            <a:ext cx="3040911" cy="233894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1711842" y="2977115"/>
            <a:ext cx="1637414" cy="340457"/>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F9B600E-C8FD-4DD8-8463-E75A1A40D599}"/>
              </a:ext>
            </a:extLst>
          </p:cNvPr>
          <p:cNvPicPr>
            <a:picLocks noChangeAspect="1"/>
          </p:cNvPicPr>
          <p:nvPr/>
        </p:nvPicPr>
        <p:blipFill>
          <a:blip r:embed="rId7"/>
          <a:stretch>
            <a:fillRect/>
          </a:stretch>
        </p:blipFill>
        <p:spPr>
          <a:xfrm>
            <a:off x="4023367" y="5798354"/>
            <a:ext cx="3409950" cy="619125"/>
          </a:xfrm>
          <a:prstGeom prst="rect">
            <a:avLst/>
          </a:prstGeom>
          <a:ln w="28575">
            <a:solidFill>
              <a:schemeClr val="accent6">
                <a:lumMod val="75000"/>
              </a:schemeClr>
            </a:solidFill>
          </a:ln>
        </p:spPr>
      </p:pic>
      <p:pic>
        <p:nvPicPr>
          <p:cNvPr id="6" name="Audio 5">
            <a:hlinkClick r:id="" action="ppaction://media"/>
            <a:extLst>
              <a:ext uri="{FF2B5EF4-FFF2-40B4-BE49-F238E27FC236}">
                <a16:creationId xmlns:a16="http://schemas.microsoft.com/office/drawing/2014/main" id="{815BBFC8-F6E5-430D-9E05-F29677DB326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10142521"/>
      </p:ext>
    </p:extLst>
  </p:cSld>
  <p:clrMapOvr>
    <a:masterClrMapping/>
  </p:clrMapOvr>
  <p:transition advTm="86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Importance of shipping Compliance</a:t>
            </a:r>
          </a:p>
        </p:txBody>
      </p:sp>
      <p:pic>
        <p:nvPicPr>
          <p:cNvPr id="6" name="Audio 5">
            <a:hlinkClick r:id="" action="ppaction://media"/>
            <a:extLst>
              <a:ext uri="{FF2B5EF4-FFF2-40B4-BE49-F238E27FC236}">
                <a16:creationId xmlns:a16="http://schemas.microsoft.com/office/drawing/2014/main" id="{51BD9BFC-FE4D-4260-A094-1115D52FC6A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37364548"/>
      </p:ext>
    </p:extLst>
  </p:cSld>
  <p:clrMapOvr>
    <a:masterClrMapping/>
  </p:clrMapOvr>
  <p:transition advTm="77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692DB-CE97-41B5-A9F5-3E3E23FC078A}"/>
              </a:ext>
            </a:extLst>
          </p:cNvPr>
          <p:cNvPicPr>
            <a:picLocks noChangeAspect="1"/>
          </p:cNvPicPr>
          <p:nvPr/>
        </p:nvPicPr>
        <p:blipFill>
          <a:blip r:embed="rId6"/>
          <a:stretch>
            <a:fillRect/>
          </a:stretch>
        </p:blipFill>
        <p:spPr>
          <a:xfrm>
            <a:off x="859406" y="240955"/>
            <a:ext cx="4144869" cy="3941301"/>
          </a:xfrm>
          <a:prstGeom prst="rect">
            <a:avLst/>
          </a:prstGeom>
          <a:ln>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idx="4294967295"/>
          </p:nvPr>
        </p:nvSpPr>
        <p:spPr>
          <a:xfrm>
            <a:off x="7054850" y="269875"/>
            <a:ext cx="5137150" cy="1096963"/>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4294967295"/>
          </p:nvPr>
        </p:nvSpPr>
        <p:spPr>
          <a:xfrm>
            <a:off x="5500313" y="1547812"/>
            <a:ext cx="6171733" cy="5310188"/>
          </a:xfrm>
        </p:spPr>
        <p:txBody>
          <a:bodyPr>
            <a:normAutofit fontScale="25000" lnSpcReduction="20000"/>
          </a:bodyPr>
          <a:lstStyle/>
          <a:p>
            <a:pPr>
              <a:lnSpc>
                <a:spcPct val="114000"/>
              </a:lnSpc>
              <a:buFont typeface="Wingdings" panose="05000000000000000000" pitchFamily="2" charset="2"/>
              <a:buChar char="§"/>
            </a:pPr>
            <a:r>
              <a:rPr lang="en-US" sz="6400" b="1" dirty="0"/>
              <a:t>Unit Cost: </a:t>
            </a:r>
            <a:r>
              <a:rPr lang="en-US" sz="6400" dirty="0"/>
              <a:t>Enter the unit cost for the item. </a:t>
            </a:r>
          </a:p>
          <a:p>
            <a:pPr>
              <a:lnSpc>
                <a:spcPct val="114000"/>
              </a:lnSpc>
              <a:buFont typeface="Wingdings" panose="05000000000000000000" pitchFamily="2" charset="2"/>
              <a:buChar char="§"/>
            </a:pPr>
            <a:r>
              <a:rPr lang="en-US" sz="6400" dirty="0"/>
              <a:t>The </a:t>
            </a:r>
            <a:r>
              <a:rPr lang="en-US" sz="6400" b="1" dirty="0"/>
              <a:t>Unit Cost </a:t>
            </a:r>
            <a:r>
              <a:rPr lang="en-US" sz="6400" dirty="0"/>
              <a:t>is the negotiated price for a defined number of pieces as outlined in the H-D Purchasing Document (SAP Contract or Purchase Order).  Some parts are priced for 1 piece (per each) and some parts are priced for a larger quantity (price per 100 pieces).</a:t>
            </a:r>
          </a:p>
          <a:p>
            <a:pPr>
              <a:lnSpc>
                <a:spcPct val="114000"/>
              </a:lnSpc>
              <a:buFont typeface="Wingdings" panose="05000000000000000000" pitchFamily="2" charset="2"/>
              <a:buChar char="§"/>
            </a:pPr>
            <a:r>
              <a:rPr lang="en-US" sz="6400" dirty="0"/>
              <a:t>Order quantities will align with the part number’s defined “unit”.  </a:t>
            </a:r>
          </a:p>
          <a:p>
            <a:pPr lvl="1">
              <a:lnSpc>
                <a:spcPct val="114000"/>
              </a:lnSpc>
              <a:buFont typeface="Wingdings" panose="05000000000000000000" pitchFamily="2" charset="2"/>
              <a:buChar char="§"/>
            </a:pPr>
            <a:r>
              <a:rPr lang="en-US" sz="5600" dirty="0"/>
              <a:t>Example: A part has a price of $5.00 each  – the ordered and shipped quantity is 1, the Unit cost = $5.00</a:t>
            </a:r>
          </a:p>
          <a:p>
            <a:pPr>
              <a:lnSpc>
                <a:spcPct val="114000"/>
              </a:lnSpc>
              <a:buFont typeface="Wingdings" panose="05000000000000000000" pitchFamily="2" charset="2"/>
              <a:buChar char="§"/>
            </a:pPr>
            <a:r>
              <a:rPr lang="en-US" sz="6400" dirty="0"/>
              <a:t>This unit cost must match the cost on the corresponding H-D purchasing document (Schedule Agreement or Purchase Order).</a:t>
            </a:r>
          </a:p>
          <a:p>
            <a:pPr>
              <a:lnSpc>
                <a:spcPct val="114000"/>
              </a:lnSpc>
              <a:buFont typeface="Wingdings" panose="05000000000000000000" pitchFamily="2" charset="2"/>
              <a:buChar char="§"/>
            </a:pPr>
            <a:r>
              <a:rPr lang="en-US" sz="6400" dirty="0"/>
              <a:t>Cost entries - </a:t>
            </a:r>
            <a:r>
              <a:rPr lang="en-US" sz="6400" b="1" dirty="0"/>
              <a:t>No more than 2 decimals </a:t>
            </a:r>
            <a:r>
              <a:rPr lang="en-US" sz="6400" dirty="0"/>
              <a:t>(if required, round up to 2 decimals) -  </a:t>
            </a:r>
            <a:r>
              <a:rPr lang="en-US" sz="5600" dirty="0"/>
              <a:t>Example: $1.25</a:t>
            </a:r>
          </a:p>
          <a:p>
            <a:pPr>
              <a:lnSpc>
                <a:spcPct val="114000"/>
              </a:lnSpc>
              <a:buFont typeface="Wingdings" panose="05000000000000000000" pitchFamily="2" charset="2"/>
              <a:buChar char="§"/>
            </a:pPr>
            <a:r>
              <a:rPr lang="en-US" sz="6400" dirty="0"/>
              <a:t>Standard template is for costs in US Dollars (USD).  </a:t>
            </a:r>
          </a:p>
          <a:p>
            <a:pPr>
              <a:lnSpc>
                <a:spcPct val="114000"/>
              </a:lnSpc>
              <a:buFont typeface="Wingdings" panose="05000000000000000000" pitchFamily="2" charset="2"/>
              <a:buChar char="§"/>
            </a:pPr>
            <a:r>
              <a:rPr lang="en-US" sz="6400" dirty="0"/>
              <a:t>If you require a template for a currency other than USD contact the logistics team at: </a:t>
            </a:r>
            <a:r>
              <a:rPr lang="en-US" sz="6400" b="1" dirty="0"/>
              <a:t>amelogistics@harley-davidson.com</a:t>
            </a:r>
            <a:r>
              <a:rPr lang="en-US" sz="6400" dirty="0"/>
              <a:t> for assistance. </a:t>
            </a:r>
            <a:endParaRPr lang="en-US" sz="4000" b="1" dirty="0"/>
          </a:p>
          <a:p>
            <a:pPr>
              <a:buFont typeface="Wingdings" panose="05000000000000000000" pitchFamily="2" charset="2"/>
              <a:buChar char="§"/>
            </a:pPr>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p:cNvCxnSpPr>
          <p:nvPr/>
        </p:nvCxnSpPr>
        <p:spPr>
          <a:xfrm>
            <a:off x="3051508" y="2819373"/>
            <a:ext cx="615049" cy="2672138"/>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2841782" y="2489665"/>
            <a:ext cx="419452" cy="329708"/>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C9666A-791F-404D-9504-5ECA06DAFED6}"/>
              </a:ext>
            </a:extLst>
          </p:cNvPr>
          <p:cNvPicPr>
            <a:picLocks noChangeAspect="1"/>
          </p:cNvPicPr>
          <p:nvPr/>
        </p:nvPicPr>
        <p:blipFill rotWithShape="1">
          <a:blip r:embed="rId7"/>
          <a:srcRect/>
          <a:stretch/>
        </p:blipFill>
        <p:spPr>
          <a:xfrm>
            <a:off x="3043323" y="5552822"/>
            <a:ext cx="981075" cy="563164"/>
          </a:xfrm>
          <a:prstGeom prst="rect">
            <a:avLst/>
          </a:prstGeom>
          <a:ln w="28575">
            <a:solidFill>
              <a:schemeClr val="accent6">
                <a:lumMod val="75000"/>
              </a:schemeClr>
            </a:solidFill>
          </a:ln>
        </p:spPr>
      </p:pic>
      <p:pic>
        <p:nvPicPr>
          <p:cNvPr id="7" name="Audio 6">
            <a:hlinkClick r:id="" action="ppaction://media"/>
            <a:extLst>
              <a:ext uri="{FF2B5EF4-FFF2-40B4-BE49-F238E27FC236}">
                <a16:creationId xmlns:a16="http://schemas.microsoft.com/office/drawing/2014/main" id="{756A235E-E3BE-472E-AB20-6ED4B17B69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30067508"/>
      </p:ext>
    </p:extLst>
  </p:cSld>
  <p:clrMapOvr>
    <a:masterClrMapping/>
  </p:clrMapOvr>
  <p:transition advTm="576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right)">
                                      <p:cBhvr>
                                        <p:cTn id="16" dur="500"/>
                                        <p:tgtEl>
                                          <p:spTgt spid="3">
                                            <p:txEl>
                                              <p:pRg st="2" end="2"/>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right)">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right)">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right)">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right)">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right)">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814AAB-2BE1-4E8C-A711-BF4779878E1C}"/>
              </a:ext>
            </a:extLst>
          </p:cNvPr>
          <p:cNvPicPr>
            <a:picLocks/>
          </p:cNvPicPr>
          <p:nvPr/>
        </p:nvPicPr>
        <p:blipFill>
          <a:blip r:embed="rId6"/>
          <a:stretch>
            <a:fillRect/>
          </a:stretch>
        </p:blipFill>
        <p:spPr>
          <a:xfrm>
            <a:off x="914400" y="274320"/>
            <a:ext cx="4754880" cy="4754880"/>
          </a:xfrm>
          <a:prstGeom prst="rect">
            <a:avLst/>
          </a:prstGeom>
          <a:ln w="19050">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6865495" y="1888761"/>
            <a:ext cx="4766871" cy="4548980"/>
          </a:xfrm>
        </p:spPr>
        <p:txBody>
          <a:bodyPr>
            <a:normAutofit/>
          </a:bodyPr>
          <a:lstStyle/>
          <a:p>
            <a:pPr>
              <a:buFont typeface="Wingdings" panose="05000000000000000000" pitchFamily="2" charset="2"/>
              <a:buChar char="§"/>
            </a:pPr>
            <a:r>
              <a:rPr lang="en-US" b="1" dirty="0"/>
              <a:t>HTS Code:  </a:t>
            </a:r>
            <a:r>
              <a:rPr lang="en-US" dirty="0"/>
              <a:t>Enter the U.S. Harmonized Tariff Code for the material.</a:t>
            </a:r>
          </a:p>
          <a:p>
            <a:pPr>
              <a:buFont typeface="Wingdings" panose="05000000000000000000" pitchFamily="2" charset="2"/>
              <a:buChar char="§"/>
            </a:pPr>
            <a:r>
              <a:rPr lang="en-US" dirty="0"/>
              <a:t>This 10-digit code is used to file for export clearance.</a:t>
            </a:r>
          </a:p>
          <a:p>
            <a:pPr lvl="1">
              <a:buFont typeface="Wingdings" panose="05000000000000000000" pitchFamily="2" charset="2"/>
              <a:buChar char="§"/>
            </a:pPr>
            <a:r>
              <a:rPr lang="en-US" dirty="0"/>
              <a:t>Format: XXXX.XX.XXXX</a:t>
            </a:r>
          </a:p>
          <a:p>
            <a:pPr>
              <a:buFont typeface="Wingdings" panose="05000000000000000000" pitchFamily="2" charset="2"/>
              <a:buChar char="§"/>
            </a:pPr>
            <a:r>
              <a:rPr lang="en-US" dirty="0"/>
              <a:t>HTS codes are provided by H-D. Contact </a:t>
            </a:r>
            <a:r>
              <a:rPr lang="en-US" dirty="0">
                <a:hlinkClick r:id="rId7"/>
              </a:rPr>
              <a:t>amelogistics@harley-davidson.com</a:t>
            </a:r>
            <a:endParaRPr lang="en-US" dirty="0"/>
          </a:p>
          <a:p>
            <a:pPr>
              <a:buFont typeface="Wingdings" panose="05000000000000000000" pitchFamily="2" charset="2"/>
              <a:buChar char="§"/>
            </a:pPr>
            <a:r>
              <a:rPr lang="en-US" dirty="0"/>
              <a:t>HTS Code Examples:</a:t>
            </a:r>
          </a:p>
          <a:p>
            <a:pPr lvl="1">
              <a:buFont typeface="Wingdings" panose="05000000000000000000" pitchFamily="2" charset="2"/>
              <a:buChar char="§"/>
            </a:pPr>
            <a:r>
              <a:rPr lang="en-US" dirty="0"/>
              <a:t>8421.23.0000 </a:t>
            </a:r>
          </a:p>
          <a:p>
            <a:pPr lvl="1">
              <a:buFont typeface="Wingdings" panose="05000000000000000000" pitchFamily="2" charset="2"/>
              <a:buChar char="§"/>
            </a:pPr>
            <a:r>
              <a:rPr lang="en-US" dirty="0"/>
              <a:t>9029.20.4080</a:t>
            </a:r>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a:endCxn id="4" idx="0"/>
          </p:cNvCxnSpPr>
          <p:nvPr/>
        </p:nvCxnSpPr>
        <p:spPr>
          <a:xfrm>
            <a:off x="3925660" y="3283999"/>
            <a:ext cx="871992" cy="260909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3638702" y="3034136"/>
            <a:ext cx="573915" cy="24986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AA8A7F-7856-475C-9F0B-D0E68970DB37}"/>
              </a:ext>
            </a:extLst>
          </p:cNvPr>
          <p:cNvPicPr>
            <a:picLocks noChangeAspect="1"/>
          </p:cNvPicPr>
          <p:nvPr/>
        </p:nvPicPr>
        <p:blipFill>
          <a:blip r:embed="rId8"/>
          <a:stretch>
            <a:fillRect/>
          </a:stretch>
        </p:blipFill>
        <p:spPr>
          <a:xfrm>
            <a:off x="4216627" y="5893098"/>
            <a:ext cx="1162050" cy="609600"/>
          </a:xfrm>
          <a:prstGeom prst="rect">
            <a:avLst/>
          </a:prstGeom>
          <a:ln w="28575">
            <a:solidFill>
              <a:schemeClr val="accent6">
                <a:lumMod val="75000"/>
              </a:schemeClr>
            </a:solidFill>
          </a:ln>
        </p:spPr>
      </p:pic>
      <p:pic>
        <p:nvPicPr>
          <p:cNvPr id="7" name="Audio 6">
            <a:hlinkClick r:id="" action="ppaction://media"/>
            <a:extLst>
              <a:ext uri="{FF2B5EF4-FFF2-40B4-BE49-F238E27FC236}">
                <a16:creationId xmlns:a16="http://schemas.microsoft.com/office/drawing/2014/main" id="{2210BDEC-B23F-42E9-B713-80EF11E42F4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68241353"/>
      </p:ext>
    </p:extLst>
  </p:cSld>
  <p:clrMapOvr>
    <a:masterClrMapping/>
  </p:clrMapOvr>
  <p:transition advTm="408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right)">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right)">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right)">
                                      <p:cBhvr>
                                        <p:cTn id="24" dur="500"/>
                                        <p:tgtEl>
                                          <p:spTgt spid="3">
                                            <p:txEl>
                                              <p:pRg st="4" end="4"/>
                                            </p:txEl>
                                          </p:spTgt>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right)">
                                      <p:cBhvr>
                                        <p:cTn id="27" dur="500"/>
                                        <p:tgtEl>
                                          <p:spTgt spid="3">
                                            <p:txEl>
                                              <p:pRg st="5" end="5"/>
                                            </p:txEl>
                                          </p:spTgt>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right)">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554EDA-37EA-498D-ACAE-55688C1F87B0}"/>
              </a:ext>
            </a:extLst>
          </p:cNvPr>
          <p:cNvPicPr>
            <a:picLocks/>
          </p:cNvPicPr>
          <p:nvPr/>
        </p:nvPicPr>
        <p:blipFill>
          <a:blip r:embed="rId6"/>
          <a:stretch>
            <a:fillRect/>
          </a:stretch>
        </p:blipFill>
        <p:spPr>
          <a:xfrm>
            <a:off x="914400" y="274320"/>
            <a:ext cx="4754880" cy="4754880"/>
          </a:xfrm>
          <a:prstGeom prst="rect">
            <a:avLst/>
          </a:prstGeom>
          <a:ln w="19050">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6011056" y="1484255"/>
            <a:ext cx="5231567" cy="5220924"/>
          </a:xfrm>
        </p:spPr>
        <p:txBody>
          <a:bodyPr>
            <a:normAutofit fontScale="85000" lnSpcReduction="20000"/>
          </a:bodyPr>
          <a:lstStyle/>
          <a:p>
            <a:pPr>
              <a:buFont typeface="Wingdings" panose="05000000000000000000" pitchFamily="2" charset="2"/>
              <a:buChar char="§"/>
            </a:pPr>
            <a:r>
              <a:rPr lang="en-US" b="1" dirty="0"/>
              <a:t>Quantity</a:t>
            </a:r>
            <a:r>
              <a:rPr lang="en-US" dirty="0"/>
              <a:t>- Enter the quantity – in “units” for the item entered on that line. </a:t>
            </a:r>
          </a:p>
          <a:p>
            <a:pPr>
              <a:buFont typeface="Wingdings" panose="05000000000000000000" pitchFamily="2" charset="2"/>
              <a:buChar char="§"/>
            </a:pPr>
            <a:r>
              <a:rPr lang="en-US" dirty="0"/>
              <a:t>The Quantity (Qty) should be the number of “Units” - the defined number of pieces as outlined in the H-D Purchasing Document (SAP Contract or Purchase Order).  </a:t>
            </a:r>
          </a:p>
          <a:p>
            <a:pPr lvl="1">
              <a:buFont typeface="Wingdings" panose="05000000000000000000" pitchFamily="2" charset="2"/>
              <a:buChar char="§"/>
            </a:pPr>
            <a:r>
              <a:rPr lang="en-US" dirty="0"/>
              <a:t>Most parts have unit of 1 piece (1 unit = 1 piece.   This corresponds to the pricing as defined under Unit Cost. </a:t>
            </a:r>
          </a:p>
          <a:p>
            <a:pPr lvl="1">
              <a:buFont typeface="Wingdings" panose="05000000000000000000" pitchFamily="2" charset="2"/>
              <a:buChar char="§"/>
            </a:pPr>
            <a:r>
              <a:rPr lang="en-US" dirty="0"/>
              <a:t>Some parts such as hardware will have a unit that represents a larger quantity (ex. 1 unit = 100 pieces). This corresponds to the pricing as defined under Unit Cost.</a:t>
            </a:r>
          </a:p>
          <a:p>
            <a:pPr>
              <a:buFont typeface="Wingdings" panose="05000000000000000000" pitchFamily="2" charset="2"/>
              <a:buChar char="§"/>
            </a:pPr>
            <a:r>
              <a:rPr lang="en-US" dirty="0"/>
              <a:t>Line quantity </a:t>
            </a:r>
            <a:r>
              <a:rPr lang="en-US" b="1" dirty="0"/>
              <a:t>must match </a:t>
            </a:r>
            <a:r>
              <a:rPr lang="en-US" dirty="0"/>
              <a:t>the line quantity in the Advance Ship Notice (ASN).</a:t>
            </a:r>
          </a:p>
          <a:p>
            <a:pPr lvl="1">
              <a:buFont typeface="Wingdings" panose="05000000000000000000" pitchFamily="2" charset="2"/>
              <a:buChar char="§"/>
            </a:pPr>
            <a:r>
              <a:rPr lang="en-US" dirty="0"/>
              <a:t>For example – if within the ASN – there are 4 entries of the same part number – the same 4 entries must be listed as 4 items on the Commercial Invoice (consolidating quantities is not acceptable).  </a:t>
            </a:r>
          </a:p>
          <a:p>
            <a:pPr lvl="1">
              <a:buFont typeface="Wingdings" panose="05000000000000000000" pitchFamily="2" charset="2"/>
              <a:buChar char="§"/>
            </a:pPr>
            <a:r>
              <a:rPr lang="en-US" dirty="0"/>
              <a:t>Please be aware that this is a common error and will result in a rejected Commercial Invoice.</a:t>
            </a:r>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p:cNvCxnSpPr>
          <p:nvPr/>
        </p:nvCxnSpPr>
        <p:spPr>
          <a:xfrm>
            <a:off x="4255621" y="3336634"/>
            <a:ext cx="886534" cy="211749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4073071" y="2967257"/>
            <a:ext cx="381564" cy="327592"/>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33C020-0609-4E90-8CDD-4F9F43CDB4E8}"/>
              </a:ext>
            </a:extLst>
          </p:cNvPr>
          <p:cNvPicPr>
            <a:picLocks noChangeAspect="1"/>
          </p:cNvPicPr>
          <p:nvPr/>
        </p:nvPicPr>
        <p:blipFill>
          <a:blip r:embed="rId7"/>
          <a:stretch>
            <a:fillRect/>
          </a:stretch>
        </p:blipFill>
        <p:spPr>
          <a:xfrm>
            <a:off x="4775928" y="5636100"/>
            <a:ext cx="657225" cy="590550"/>
          </a:xfrm>
          <a:prstGeom prst="rect">
            <a:avLst/>
          </a:prstGeom>
          <a:ln w="28575">
            <a:solidFill>
              <a:schemeClr val="accent6">
                <a:lumMod val="75000"/>
              </a:schemeClr>
            </a:solidFill>
          </a:ln>
        </p:spPr>
      </p:pic>
      <p:pic>
        <p:nvPicPr>
          <p:cNvPr id="8" name="Audio 7">
            <a:hlinkClick r:id="" action="ppaction://media"/>
            <a:extLst>
              <a:ext uri="{FF2B5EF4-FFF2-40B4-BE49-F238E27FC236}">
                <a16:creationId xmlns:a16="http://schemas.microsoft.com/office/drawing/2014/main" id="{BEF3F817-E3F3-46DE-A993-A317CFE97CF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33240975"/>
      </p:ext>
    </p:extLst>
  </p:cSld>
  <p:clrMapOvr>
    <a:masterClrMapping/>
  </p:clrMapOvr>
  <p:transition advTm="558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right)">
                                      <p:cBhvr>
                                        <p:cTn id="14" dur="500"/>
                                        <p:tgtEl>
                                          <p:spTgt spid="3">
                                            <p:txEl>
                                              <p:pRg st="2" end="2"/>
                                            </p:txEl>
                                          </p:spTgt>
                                        </p:tgtEl>
                                      </p:cBhvr>
                                    </p:animEffect>
                                  </p:childTnLst>
                                </p:cTn>
                              </p:par>
                              <p:par>
                                <p:cTn id="15" presetID="22" presetClass="entr" presetSubtype="2"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righ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right)">
                                      <p:cBhvr>
                                        <p:cTn id="22" dur="500"/>
                                        <p:tgtEl>
                                          <p:spTgt spid="3">
                                            <p:txEl>
                                              <p:pRg st="4" end="4"/>
                                            </p:txEl>
                                          </p:spTgt>
                                        </p:tgtEl>
                                      </p:cBhvr>
                                    </p:animEffect>
                                  </p:childTnLst>
                                </p:cTn>
                              </p:par>
                              <p:par>
                                <p:cTn id="23" presetID="22" presetClass="entr" presetSubtype="2"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right)">
                                      <p:cBhvr>
                                        <p:cTn id="25" dur="500"/>
                                        <p:tgtEl>
                                          <p:spTgt spid="3">
                                            <p:txEl>
                                              <p:pRg st="5" end="5"/>
                                            </p:txEl>
                                          </p:spTgt>
                                        </p:tgtEl>
                                      </p:cBhvr>
                                    </p:animEffect>
                                  </p:childTnLst>
                                </p:cTn>
                              </p:par>
                              <p:par>
                                <p:cTn id="26" presetID="22" presetClass="entr" presetSubtype="2"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right)">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5414482" y="269440"/>
            <a:ext cx="6167918" cy="1097280"/>
          </a:xfrm>
        </p:spPr>
        <p:txBody>
          <a:bodyPr>
            <a:noAutofit/>
          </a:bodyPr>
          <a:lstStyle/>
          <a:p>
            <a:pPr algn="r"/>
            <a:r>
              <a:rPr lang="en-US" sz="3600" b="1" dirty="0"/>
              <a:t>ASN and Commercial Invoice Alignment</a:t>
            </a:r>
            <a:br>
              <a:rPr lang="en-US" sz="3600" dirty="0"/>
            </a:br>
            <a:endParaRPr lang="en-US" sz="3600"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737060" y="1558906"/>
            <a:ext cx="4023011" cy="416124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14000"/>
              </a:lnSpc>
              <a:buNone/>
            </a:pPr>
            <a:endParaRPr lang="en-US" dirty="0"/>
          </a:p>
        </p:txBody>
      </p:sp>
      <p:sp>
        <p:nvSpPr>
          <p:cNvPr id="4" name="Rectangle 3">
            <a:extLst>
              <a:ext uri="{FF2B5EF4-FFF2-40B4-BE49-F238E27FC236}">
                <a16:creationId xmlns:a16="http://schemas.microsoft.com/office/drawing/2014/main" id="{120E8D4A-682B-498E-A7DD-3CE328517BBB}"/>
              </a:ext>
            </a:extLst>
          </p:cNvPr>
          <p:cNvSpPr/>
          <p:nvPr/>
        </p:nvSpPr>
        <p:spPr>
          <a:xfrm>
            <a:off x="8497034" y="1366720"/>
            <a:ext cx="2846681" cy="3785203"/>
          </a:xfrm>
          <a:prstGeom prst="rect">
            <a:avLst/>
          </a:prstGeom>
        </p:spPr>
        <p:txBody>
          <a:bodyPr wrap="square">
            <a:spAutoFit/>
          </a:bodyPr>
          <a:lstStyle/>
          <a:p>
            <a:pPr marL="384048" lvl="0" indent="-384048" defTabSz="914400">
              <a:lnSpc>
                <a:spcPct val="94000"/>
              </a:lnSpc>
              <a:spcBef>
                <a:spcPts val="1000"/>
              </a:spcBef>
              <a:spcAft>
                <a:spcPts val="200"/>
              </a:spcAft>
              <a:buFont typeface="Franklin Gothic Book" panose="020B0503020102020204" pitchFamily="34" charset="0"/>
              <a:buChar char="■"/>
            </a:pPr>
            <a:r>
              <a:rPr lang="en-US" dirty="0">
                <a:solidFill>
                  <a:schemeClr val="tx2"/>
                </a:solidFill>
              </a:rPr>
              <a:t>Thailand Customs requires that the </a:t>
            </a:r>
            <a:r>
              <a:rPr lang="en-US" b="1" dirty="0">
                <a:solidFill>
                  <a:schemeClr val="tx2"/>
                </a:solidFill>
              </a:rPr>
              <a:t>ASN</a:t>
            </a:r>
            <a:r>
              <a:rPr lang="en-US" dirty="0">
                <a:solidFill>
                  <a:schemeClr val="tx2"/>
                </a:solidFill>
              </a:rPr>
              <a:t> and </a:t>
            </a:r>
            <a:r>
              <a:rPr lang="en-US" b="1" dirty="0">
                <a:solidFill>
                  <a:schemeClr val="tx2"/>
                </a:solidFill>
              </a:rPr>
              <a:t>Commercial Invoice </a:t>
            </a:r>
            <a:r>
              <a:rPr lang="en-US" dirty="0">
                <a:solidFill>
                  <a:schemeClr val="tx2"/>
                </a:solidFill>
              </a:rPr>
              <a:t>item details are exactly aligned</a:t>
            </a:r>
          </a:p>
          <a:p>
            <a:pPr marL="384048" lvl="1" indent="-384048" defTabSz="914400">
              <a:lnSpc>
                <a:spcPct val="94000"/>
              </a:lnSpc>
              <a:spcBef>
                <a:spcPts val="1000"/>
              </a:spcBef>
              <a:spcAft>
                <a:spcPts val="200"/>
              </a:spcAft>
              <a:buFont typeface="Franklin Gothic Book" panose="020B0503020102020204" pitchFamily="34" charset="0"/>
              <a:buChar char="■"/>
            </a:pPr>
            <a:r>
              <a:rPr lang="en-US" dirty="0">
                <a:solidFill>
                  <a:schemeClr val="tx2"/>
                </a:solidFill>
              </a:rPr>
              <a:t>Line item count must be the same.</a:t>
            </a:r>
          </a:p>
          <a:p>
            <a:pPr marL="457200" lvl="2" defTabSz="914400">
              <a:lnSpc>
                <a:spcPct val="94000"/>
              </a:lnSpc>
              <a:spcBef>
                <a:spcPts val="1000"/>
              </a:spcBef>
              <a:spcAft>
                <a:spcPts val="200"/>
              </a:spcAft>
            </a:pPr>
            <a:r>
              <a:rPr lang="en-US" i="1" dirty="0">
                <a:solidFill>
                  <a:schemeClr val="tx2"/>
                </a:solidFill>
              </a:rPr>
              <a:t>Example: If the same part is listed four times in the ASN, then it must also be listed four times in the Commercial Invoice. </a:t>
            </a:r>
            <a:endParaRPr lang="en-US" sz="1600" i="1" dirty="0">
              <a:solidFill>
                <a:prstClr val="black"/>
              </a:solidFill>
              <a:cs typeface="Calibri"/>
            </a:endParaRPr>
          </a:p>
        </p:txBody>
      </p:sp>
      <p:pic>
        <p:nvPicPr>
          <p:cNvPr id="6" name="Picture 5">
            <a:extLst>
              <a:ext uri="{FF2B5EF4-FFF2-40B4-BE49-F238E27FC236}">
                <a16:creationId xmlns:a16="http://schemas.microsoft.com/office/drawing/2014/main" id="{D16796A0-CCB6-40EF-9815-07E0B397AFF2}"/>
              </a:ext>
            </a:extLst>
          </p:cNvPr>
          <p:cNvPicPr>
            <a:picLocks noChangeAspect="1"/>
          </p:cNvPicPr>
          <p:nvPr/>
        </p:nvPicPr>
        <p:blipFill>
          <a:blip r:embed="rId6"/>
          <a:stretch>
            <a:fillRect/>
          </a:stretch>
        </p:blipFill>
        <p:spPr>
          <a:xfrm>
            <a:off x="848285" y="1366720"/>
            <a:ext cx="7317760" cy="1417577"/>
          </a:xfrm>
          <a:prstGeom prst="rect">
            <a:avLst/>
          </a:prstGeom>
          <a:ln w="19050">
            <a:solidFill>
              <a:srgbClr val="002060"/>
            </a:solidFill>
          </a:ln>
        </p:spPr>
      </p:pic>
      <p:pic>
        <p:nvPicPr>
          <p:cNvPr id="5" name="Picture 4">
            <a:extLst>
              <a:ext uri="{FF2B5EF4-FFF2-40B4-BE49-F238E27FC236}">
                <a16:creationId xmlns:a16="http://schemas.microsoft.com/office/drawing/2014/main" id="{4BD54F14-6DFF-47A6-83AB-74D3B547676A}"/>
              </a:ext>
            </a:extLst>
          </p:cNvPr>
          <p:cNvPicPr>
            <a:picLocks noChangeAspect="1"/>
          </p:cNvPicPr>
          <p:nvPr/>
        </p:nvPicPr>
        <p:blipFill>
          <a:blip r:embed="rId7"/>
          <a:stretch>
            <a:fillRect/>
          </a:stretch>
        </p:blipFill>
        <p:spPr>
          <a:xfrm>
            <a:off x="727878" y="3126760"/>
            <a:ext cx="7639279" cy="2188595"/>
          </a:xfrm>
          <a:prstGeom prst="rect">
            <a:avLst/>
          </a:prstGeom>
        </p:spPr>
      </p:pic>
      <p:sp>
        <p:nvSpPr>
          <p:cNvPr id="7" name="Rectangle 6">
            <a:extLst>
              <a:ext uri="{FF2B5EF4-FFF2-40B4-BE49-F238E27FC236}">
                <a16:creationId xmlns:a16="http://schemas.microsoft.com/office/drawing/2014/main" id="{6ADF408F-E380-4E93-B6D4-0F526F97A690}"/>
              </a:ext>
            </a:extLst>
          </p:cNvPr>
          <p:cNvSpPr/>
          <p:nvPr/>
        </p:nvSpPr>
        <p:spPr>
          <a:xfrm>
            <a:off x="848285" y="997388"/>
            <a:ext cx="2513380" cy="369332"/>
          </a:xfrm>
          <a:prstGeom prst="rect">
            <a:avLst/>
          </a:prstGeom>
        </p:spPr>
        <p:txBody>
          <a:bodyPr wrap="none">
            <a:spAutoFit/>
          </a:bodyPr>
          <a:lstStyle/>
          <a:p>
            <a:r>
              <a:rPr lang="en-US" dirty="0">
                <a:solidFill>
                  <a:schemeClr val="tx2"/>
                </a:solidFill>
              </a:rPr>
              <a:t>Example: Supplier ASN: </a:t>
            </a:r>
            <a:endParaRPr lang="en-US" dirty="0"/>
          </a:p>
        </p:txBody>
      </p:sp>
      <p:sp>
        <p:nvSpPr>
          <p:cNvPr id="10" name="Rectangle 9">
            <a:extLst>
              <a:ext uri="{FF2B5EF4-FFF2-40B4-BE49-F238E27FC236}">
                <a16:creationId xmlns:a16="http://schemas.microsoft.com/office/drawing/2014/main" id="{62CA1482-3BA9-4E0B-85AF-76B6E6BC7DE8}"/>
              </a:ext>
            </a:extLst>
          </p:cNvPr>
          <p:cNvSpPr/>
          <p:nvPr/>
        </p:nvSpPr>
        <p:spPr>
          <a:xfrm>
            <a:off x="848285" y="5563560"/>
            <a:ext cx="9722777" cy="923330"/>
          </a:xfrm>
          <a:prstGeom prst="rect">
            <a:avLst/>
          </a:prstGeom>
        </p:spPr>
        <p:txBody>
          <a:bodyPr wrap="square">
            <a:spAutoFit/>
          </a:bodyPr>
          <a:lstStyle/>
          <a:p>
            <a:r>
              <a:rPr lang="en-US" dirty="0"/>
              <a:t>Accurate ASN information with respect to B10 Master label and B10 Container label is required; See H-DSN 856 EDI Implementation Guide for Specifications </a:t>
            </a:r>
          </a:p>
          <a:p>
            <a:r>
              <a:rPr lang="en-US" dirty="0"/>
              <a:t>(General Business Information&gt;Electronic Commerce Information&gt;EDI Implementation Guide&gt;856)</a:t>
            </a:r>
          </a:p>
        </p:txBody>
      </p:sp>
      <p:pic>
        <p:nvPicPr>
          <p:cNvPr id="3" name="Audio 2">
            <a:hlinkClick r:id="" action="ppaction://media"/>
            <a:extLst>
              <a:ext uri="{FF2B5EF4-FFF2-40B4-BE49-F238E27FC236}">
                <a16:creationId xmlns:a16="http://schemas.microsoft.com/office/drawing/2014/main" id="{737CFC10-0DE1-4E06-8A0C-AFE12B3CB95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45329598"/>
      </p:ext>
    </p:extLst>
  </p:cSld>
  <p:clrMapOvr>
    <a:masterClrMapping/>
  </p:clrMapOvr>
  <p:transition advTm="279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right)">
                                      <p:cBhvr>
                                        <p:cTn id="11" dur="500"/>
                                        <p:tgtEl>
                                          <p:spTgt spid="4">
                                            <p:txEl>
                                              <p:pRg st="1" end="1"/>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right)">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8BE2B-D7C6-40DA-BE49-BE3E6B7232D8}"/>
              </a:ext>
            </a:extLst>
          </p:cNvPr>
          <p:cNvPicPr>
            <a:picLocks/>
          </p:cNvPicPr>
          <p:nvPr/>
        </p:nvPicPr>
        <p:blipFill>
          <a:blip r:embed="rId6"/>
          <a:stretch>
            <a:fillRect/>
          </a:stretch>
        </p:blipFill>
        <p:spPr>
          <a:xfrm>
            <a:off x="914400" y="274320"/>
            <a:ext cx="4754880" cy="4846320"/>
          </a:xfrm>
          <a:prstGeom prst="rect">
            <a:avLst/>
          </a:prstGeom>
          <a:ln w="28575">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1" y="1687104"/>
            <a:ext cx="3461768" cy="4615725"/>
          </a:xfrm>
        </p:spPr>
        <p:txBody>
          <a:bodyPr/>
          <a:lstStyle/>
          <a:p>
            <a:pPr>
              <a:buFont typeface="Wingdings" panose="05000000000000000000" pitchFamily="2" charset="2"/>
              <a:buChar char="§"/>
            </a:pPr>
            <a:r>
              <a:rPr lang="en-US" b="1" dirty="0"/>
              <a:t>Country of Origin (C/O) </a:t>
            </a:r>
            <a:r>
              <a:rPr lang="en-US" dirty="0"/>
              <a:t>Enter the two-letter country code where the item was made. </a:t>
            </a:r>
          </a:p>
          <a:p>
            <a:pPr>
              <a:buFont typeface="Wingdings" panose="05000000000000000000" pitchFamily="2" charset="2"/>
              <a:buChar char="§"/>
            </a:pPr>
            <a:r>
              <a:rPr lang="en-US" dirty="0"/>
              <a:t>Examples</a:t>
            </a:r>
          </a:p>
          <a:p>
            <a:pPr lvl="1">
              <a:buFont typeface="Wingdings" panose="05000000000000000000" pitchFamily="2" charset="2"/>
              <a:buChar char="§"/>
            </a:pPr>
            <a:r>
              <a:rPr lang="en-US" dirty="0"/>
              <a:t>US (for United States)</a:t>
            </a:r>
          </a:p>
          <a:p>
            <a:pPr lvl="1">
              <a:buFont typeface="Wingdings" panose="05000000000000000000" pitchFamily="2" charset="2"/>
              <a:buChar char="§"/>
            </a:pPr>
            <a:r>
              <a:rPr lang="en-US" dirty="0"/>
              <a:t>CA (for Canada)</a:t>
            </a:r>
          </a:p>
          <a:p>
            <a:pPr lvl="1">
              <a:buFont typeface="Wingdings" panose="05000000000000000000" pitchFamily="2" charset="2"/>
              <a:buChar char="§"/>
            </a:pPr>
            <a:r>
              <a:rPr lang="en-US" dirty="0"/>
              <a:t>IT (for Italy)</a:t>
            </a:r>
          </a:p>
          <a:p>
            <a:pPr marL="530352" lvl="1" indent="0">
              <a:buNone/>
            </a:pPr>
            <a:endParaRPr lang="en-US" dirty="0"/>
          </a:p>
          <a:p>
            <a:endParaRPr lang="en-US" sz="1600" dirty="0"/>
          </a:p>
          <a:p>
            <a:endParaRPr lang="en-US" dirty="0"/>
          </a:p>
          <a:p>
            <a:endParaRPr lang="en-US" dirty="0"/>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endCxn id="4" idx="0"/>
          </p:cNvCxnSpPr>
          <p:nvPr/>
        </p:nvCxnSpPr>
        <p:spPr>
          <a:xfrm>
            <a:off x="4542020" y="3327816"/>
            <a:ext cx="1902322" cy="253512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4420501" y="3044414"/>
            <a:ext cx="345138" cy="292269"/>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CE97F1-3072-4AAB-A158-606259EFF8C3}"/>
              </a:ext>
            </a:extLst>
          </p:cNvPr>
          <p:cNvPicPr>
            <a:picLocks noChangeAspect="1"/>
          </p:cNvPicPr>
          <p:nvPr/>
        </p:nvPicPr>
        <p:blipFill>
          <a:blip r:embed="rId7"/>
          <a:stretch>
            <a:fillRect/>
          </a:stretch>
        </p:blipFill>
        <p:spPr>
          <a:xfrm>
            <a:off x="6115729" y="5862938"/>
            <a:ext cx="657225" cy="581025"/>
          </a:xfrm>
          <a:prstGeom prst="rect">
            <a:avLst/>
          </a:prstGeom>
          <a:solidFill>
            <a:schemeClr val="accent6">
              <a:lumMod val="75000"/>
            </a:schemeClr>
          </a:solidFill>
          <a:ln w="28575">
            <a:solidFill>
              <a:schemeClr val="accent6">
                <a:lumMod val="75000"/>
              </a:schemeClr>
            </a:solidFill>
          </a:ln>
        </p:spPr>
      </p:pic>
      <p:pic>
        <p:nvPicPr>
          <p:cNvPr id="7" name="Audio 6">
            <a:hlinkClick r:id="" action="ppaction://media"/>
            <a:extLst>
              <a:ext uri="{FF2B5EF4-FFF2-40B4-BE49-F238E27FC236}">
                <a16:creationId xmlns:a16="http://schemas.microsoft.com/office/drawing/2014/main" id="{8D0BE709-B66A-4E06-BFF3-197747C2FE3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72460612"/>
      </p:ext>
    </p:extLst>
  </p:cSld>
  <p:clrMapOvr>
    <a:masterClrMapping/>
  </p:clrMapOvr>
  <p:transition advTm="121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right)">
                                      <p:cBhvr>
                                        <p:cTn id="14" dur="500"/>
                                        <p:tgtEl>
                                          <p:spTgt spid="3">
                                            <p:txEl>
                                              <p:pRg st="2" end="2"/>
                                            </p:txEl>
                                          </p:spTgt>
                                        </p:tgtEl>
                                      </p:cBhvr>
                                    </p:animEffect>
                                  </p:childTnLst>
                                </p:cTn>
                              </p:par>
                              <p:par>
                                <p:cTn id="15" presetID="22" presetClass="entr" presetSubtype="2"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right)">
                                      <p:cBhvr>
                                        <p:cTn id="17" dur="500"/>
                                        <p:tgtEl>
                                          <p:spTgt spid="3">
                                            <p:txEl>
                                              <p:pRg st="3" end="3"/>
                                            </p:txEl>
                                          </p:spTgt>
                                        </p:tgtEl>
                                      </p:cBhvr>
                                    </p:animEffect>
                                  </p:childTnLst>
                                </p:cTn>
                              </p:par>
                              <p:par>
                                <p:cTn id="18" presetID="22" presetClass="entr" presetSubtype="2"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right)">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BC485C-AA89-40EE-81C1-285C7D742EEC}"/>
              </a:ext>
            </a:extLst>
          </p:cNvPr>
          <p:cNvPicPr>
            <a:picLocks/>
          </p:cNvPicPr>
          <p:nvPr/>
        </p:nvPicPr>
        <p:blipFill>
          <a:blip r:embed="rId6"/>
          <a:stretch>
            <a:fillRect/>
          </a:stretch>
        </p:blipFill>
        <p:spPr>
          <a:xfrm>
            <a:off x="914400" y="274320"/>
            <a:ext cx="4754880" cy="4754880"/>
          </a:xfrm>
          <a:prstGeom prst="rect">
            <a:avLst/>
          </a:prstGeom>
          <a:ln w="28575">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6100997" y="1594142"/>
            <a:ext cx="5621312" cy="4416913"/>
          </a:xfrm>
        </p:spPr>
        <p:txBody>
          <a:bodyPr>
            <a:normAutofit fontScale="70000" lnSpcReduction="20000"/>
          </a:bodyPr>
          <a:lstStyle/>
          <a:p>
            <a:pPr>
              <a:lnSpc>
                <a:spcPct val="114000"/>
              </a:lnSpc>
              <a:buFont typeface="Wingdings" panose="05000000000000000000" pitchFamily="2" charset="2"/>
              <a:buChar char="§"/>
            </a:pPr>
            <a:r>
              <a:rPr lang="en-US" sz="2900" b="1" dirty="0"/>
              <a:t>Net Weight –</a:t>
            </a:r>
            <a:r>
              <a:rPr lang="en-US" sz="2900" dirty="0"/>
              <a:t> Enter the Net weight of the Line Item BEFORE (without) packaging material</a:t>
            </a:r>
          </a:p>
          <a:p>
            <a:pPr marL="841248" lvl="2">
              <a:lnSpc>
                <a:spcPct val="114000"/>
              </a:lnSpc>
              <a:spcBef>
                <a:spcPts val="1000"/>
              </a:spcBef>
              <a:buFont typeface="Wingdings" panose="05000000000000000000" pitchFamily="2" charset="2"/>
              <a:buChar char="§"/>
            </a:pPr>
            <a:r>
              <a:rPr lang="en-US" sz="2600" dirty="0"/>
              <a:t>Example 1) Quantity on the Commercial Invoice Line is 3 parts  and the individual part weight is 5.0 lbs. (before / without packaging).  Enter the Net Weight of 3 x 5 = 15 lbs.   </a:t>
            </a:r>
          </a:p>
          <a:p>
            <a:pPr marL="841248" lvl="2">
              <a:lnSpc>
                <a:spcPct val="114000"/>
              </a:lnSpc>
              <a:spcBef>
                <a:spcPts val="1000"/>
              </a:spcBef>
              <a:buFont typeface="Wingdings" panose="05000000000000000000" pitchFamily="2" charset="2"/>
              <a:buChar char="§"/>
            </a:pPr>
            <a:r>
              <a:rPr lang="en-US" sz="2600" dirty="0"/>
              <a:t>Example 2) Quantity on the Commercial Invoice Line is 25 parts and each individual part has a weight of 2 lbs. (before/without packaging).  Enter the Net Weight = 50 lbs. </a:t>
            </a:r>
          </a:p>
          <a:p>
            <a:pPr marL="841248" lvl="2">
              <a:lnSpc>
                <a:spcPct val="114000"/>
              </a:lnSpc>
              <a:spcBef>
                <a:spcPts val="1000"/>
              </a:spcBef>
              <a:buFont typeface="Wingdings" panose="05000000000000000000" pitchFamily="2" charset="2"/>
              <a:buChar char="§"/>
            </a:pPr>
            <a:r>
              <a:rPr lang="en-US" sz="2600" dirty="0"/>
              <a:t>Example 3) Quantity on the Commercial Invoice Line is 1 part and the part weighs 8 lb. (without packaging) enter Net Weight = 8 lbs.</a:t>
            </a: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p:cNvCxnSpPr>
          <p:nvPr/>
        </p:nvCxnSpPr>
        <p:spPr>
          <a:xfrm>
            <a:off x="4811843" y="3237875"/>
            <a:ext cx="1049311" cy="260828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4653656" y="2925937"/>
            <a:ext cx="524300" cy="349361"/>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C5A73A-0B9E-49F1-A237-A814B78B78B4}"/>
              </a:ext>
            </a:extLst>
          </p:cNvPr>
          <p:cNvPicPr>
            <a:picLocks noChangeAspect="1"/>
          </p:cNvPicPr>
          <p:nvPr/>
        </p:nvPicPr>
        <p:blipFill>
          <a:blip r:embed="rId7"/>
          <a:stretch>
            <a:fillRect/>
          </a:stretch>
        </p:blipFill>
        <p:spPr>
          <a:xfrm>
            <a:off x="5338505" y="5967679"/>
            <a:ext cx="952500" cy="600075"/>
          </a:xfrm>
          <a:prstGeom prst="rect">
            <a:avLst/>
          </a:prstGeom>
          <a:ln w="28575">
            <a:solidFill>
              <a:schemeClr val="accent6">
                <a:lumMod val="75000"/>
              </a:schemeClr>
            </a:solidFill>
          </a:ln>
        </p:spPr>
      </p:pic>
      <p:pic>
        <p:nvPicPr>
          <p:cNvPr id="5" name="Audio 4">
            <a:hlinkClick r:id="" action="ppaction://media"/>
            <a:extLst>
              <a:ext uri="{FF2B5EF4-FFF2-40B4-BE49-F238E27FC236}">
                <a16:creationId xmlns:a16="http://schemas.microsoft.com/office/drawing/2014/main" id="{44A47CEF-6BD7-4BE6-9A05-BD978A77726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44812275"/>
      </p:ext>
    </p:extLst>
  </p:cSld>
  <p:clrMapOvr>
    <a:masterClrMapping/>
  </p:clrMapOvr>
  <p:transition advTm="601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right)">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right)">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A3EBF5-586C-4DB6-BA31-A2E095D3D765}"/>
              </a:ext>
            </a:extLst>
          </p:cNvPr>
          <p:cNvPicPr>
            <a:picLocks/>
          </p:cNvPicPr>
          <p:nvPr/>
        </p:nvPicPr>
        <p:blipFill>
          <a:blip r:embed="rId6"/>
          <a:stretch>
            <a:fillRect/>
          </a:stretch>
        </p:blipFill>
        <p:spPr>
          <a:xfrm>
            <a:off x="914400" y="274320"/>
            <a:ext cx="4754880" cy="4754880"/>
          </a:xfrm>
          <a:prstGeom prst="rect">
            <a:avLst/>
          </a:prstGeom>
          <a:ln w="19050">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6415790" y="1621552"/>
            <a:ext cx="5128613" cy="5064061"/>
          </a:xfrm>
        </p:spPr>
        <p:txBody>
          <a:bodyPr>
            <a:normAutofit/>
          </a:bodyPr>
          <a:lstStyle/>
          <a:p>
            <a:pPr>
              <a:lnSpc>
                <a:spcPct val="114000"/>
              </a:lnSpc>
              <a:buFont typeface="Wingdings" panose="05000000000000000000" pitchFamily="2" charset="2"/>
              <a:buChar char="§"/>
            </a:pPr>
            <a:r>
              <a:rPr lang="en-US" sz="1800" b="1" dirty="0"/>
              <a:t>Total</a:t>
            </a:r>
            <a:r>
              <a:rPr lang="en-US" sz="1800" dirty="0"/>
              <a:t> - This line item total value is a calculated field – no manual entry is required when using the H-DSN CI template. This field is limited to 2 decimals. </a:t>
            </a:r>
          </a:p>
          <a:p>
            <a:pPr>
              <a:lnSpc>
                <a:spcPct val="114000"/>
              </a:lnSpc>
              <a:buFont typeface="Wingdings" panose="05000000000000000000" pitchFamily="2" charset="2"/>
              <a:buChar char="§"/>
            </a:pPr>
            <a:r>
              <a:rPr lang="en-US" sz="1800" dirty="0"/>
              <a:t>This field is calculated from the unit cost multiplied by the quantity at the line level. </a:t>
            </a:r>
          </a:p>
          <a:p>
            <a:pPr>
              <a:lnSpc>
                <a:spcPct val="114000"/>
              </a:lnSpc>
              <a:buFont typeface="Wingdings" panose="05000000000000000000" pitchFamily="2" charset="2"/>
              <a:buChar char="§"/>
            </a:pPr>
            <a:r>
              <a:rPr lang="en-US" sz="1800" dirty="0"/>
              <a:t>If suppliers use their own Commercial Invoice must match the line item total value as defined in the HDSN CI Template.  Field is calculated from the unit cost multiplied by the quantity (for the line) and entered as a 2-decimal value.</a:t>
            </a:r>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p:cNvCxnSpPr>
          <p:nvPr/>
        </p:nvCxnSpPr>
        <p:spPr>
          <a:xfrm flipH="1">
            <a:off x="4836117" y="3372787"/>
            <a:ext cx="395450" cy="240227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5069377" y="2945919"/>
            <a:ext cx="548147" cy="356246"/>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240C63-D940-4EA4-B3FC-01960A140535}"/>
              </a:ext>
            </a:extLst>
          </p:cNvPr>
          <p:cNvPicPr>
            <a:picLocks noChangeAspect="1"/>
          </p:cNvPicPr>
          <p:nvPr/>
        </p:nvPicPr>
        <p:blipFill>
          <a:blip r:embed="rId7"/>
          <a:stretch>
            <a:fillRect/>
          </a:stretch>
        </p:blipFill>
        <p:spPr>
          <a:xfrm>
            <a:off x="4205736" y="5796369"/>
            <a:ext cx="1038225" cy="609600"/>
          </a:xfrm>
          <a:prstGeom prst="rect">
            <a:avLst/>
          </a:prstGeom>
          <a:ln w="28575">
            <a:solidFill>
              <a:schemeClr val="accent6">
                <a:lumMod val="75000"/>
              </a:schemeClr>
            </a:solidFill>
          </a:ln>
        </p:spPr>
      </p:pic>
      <p:pic>
        <p:nvPicPr>
          <p:cNvPr id="4" name="Audio 3">
            <a:hlinkClick r:id="" action="ppaction://media"/>
            <a:extLst>
              <a:ext uri="{FF2B5EF4-FFF2-40B4-BE49-F238E27FC236}">
                <a16:creationId xmlns:a16="http://schemas.microsoft.com/office/drawing/2014/main" id="{73E0B900-2829-436E-8C13-D1282ECDB45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14514071"/>
      </p:ext>
    </p:extLst>
  </p:cSld>
  <p:clrMapOvr>
    <a:masterClrMapping/>
  </p:clrMapOvr>
  <p:transition advTm="356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right)">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3BEFA-DA9F-4829-A18B-C6E64BFFCC9A}"/>
              </a:ext>
            </a:extLst>
          </p:cNvPr>
          <p:cNvPicPr>
            <a:picLocks/>
          </p:cNvPicPr>
          <p:nvPr/>
        </p:nvPicPr>
        <p:blipFill>
          <a:blip r:embed="rId6"/>
          <a:stretch>
            <a:fillRect/>
          </a:stretch>
        </p:blipFill>
        <p:spPr>
          <a:xfrm>
            <a:off x="914400" y="274320"/>
            <a:ext cx="4754880" cy="4754880"/>
          </a:xfrm>
          <a:prstGeom prst="rect">
            <a:avLst/>
          </a:prstGeom>
          <a:ln w="19050">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6505731" y="1257301"/>
            <a:ext cx="4751882" cy="5413664"/>
          </a:xfrm>
        </p:spPr>
        <p:txBody>
          <a:bodyPr>
            <a:normAutofit fontScale="55000" lnSpcReduction="20000"/>
          </a:bodyPr>
          <a:lstStyle/>
          <a:p>
            <a:endParaRPr lang="en-US" dirty="0"/>
          </a:p>
          <a:p>
            <a:pPr>
              <a:lnSpc>
                <a:spcPct val="114000"/>
              </a:lnSpc>
              <a:buFont typeface="Wingdings" panose="05000000000000000000" pitchFamily="2" charset="2"/>
              <a:buChar char="§"/>
            </a:pPr>
            <a:r>
              <a:rPr lang="en-US" sz="3200" b="1" dirty="0"/>
              <a:t>INVOICE TOTAL </a:t>
            </a:r>
            <a:r>
              <a:rPr lang="en-US" sz="3200" dirty="0"/>
              <a:t>- This is a calculated field – no manual entry is required when using the H-DSN CI template.  </a:t>
            </a:r>
          </a:p>
          <a:p>
            <a:pPr>
              <a:lnSpc>
                <a:spcPct val="114000"/>
              </a:lnSpc>
              <a:buFont typeface="Wingdings" panose="05000000000000000000" pitchFamily="2" charset="2"/>
              <a:buChar char="§"/>
            </a:pPr>
            <a:r>
              <a:rPr lang="en-US" sz="3200" dirty="0"/>
              <a:t>Invoice Total is the sum of the Line Item Total Values.  The currency must be the same as the unit price currency.</a:t>
            </a:r>
          </a:p>
          <a:p>
            <a:pPr>
              <a:lnSpc>
                <a:spcPct val="114000"/>
              </a:lnSpc>
              <a:buFont typeface="Wingdings" panose="05000000000000000000" pitchFamily="2" charset="2"/>
              <a:buChar char="§"/>
            </a:pPr>
            <a:r>
              <a:rPr lang="en-US" sz="3200" dirty="0"/>
              <a:t> Invoice Total will populate and update as items are added in the within the Summary of Goods section. This field will sum the Total line item values for all items on the CI.</a:t>
            </a:r>
          </a:p>
          <a:p>
            <a:pPr>
              <a:lnSpc>
                <a:spcPct val="114000"/>
              </a:lnSpc>
              <a:buFont typeface="Wingdings" panose="05000000000000000000" pitchFamily="2" charset="2"/>
              <a:buChar char="§"/>
            </a:pPr>
            <a:r>
              <a:rPr lang="en-US" sz="3200" dirty="0"/>
              <a:t>If suppliers use their own Commercial Invoice it must match the Invoice Total reflecting the summation of the Values of all lines on the Commercial Invoice rounded to 2 decimals. Currency must be the same as the unit price currency.</a:t>
            </a:r>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p:cNvCxnSpPr>
          <p:nvPr/>
        </p:nvCxnSpPr>
        <p:spPr>
          <a:xfrm flipH="1">
            <a:off x="4197246" y="3658113"/>
            <a:ext cx="960464" cy="217306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4681516" y="3450444"/>
            <a:ext cx="944382" cy="243662"/>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ADD9C51-1C70-49A6-8EDA-65642AA120CD}"/>
              </a:ext>
            </a:extLst>
          </p:cNvPr>
          <p:cNvPicPr>
            <a:picLocks noChangeAspect="1"/>
          </p:cNvPicPr>
          <p:nvPr/>
        </p:nvPicPr>
        <p:blipFill>
          <a:blip r:embed="rId7"/>
          <a:stretch>
            <a:fillRect/>
          </a:stretch>
        </p:blipFill>
        <p:spPr>
          <a:xfrm>
            <a:off x="3018000" y="5982664"/>
            <a:ext cx="2352675" cy="485775"/>
          </a:xfrm>
          <a:prstGeom prst="rect">
            <a:avLst/>
          </a:prstGeom>
          <a:ln w="28575">
            <a:solidFill>
              <a:schemeClr val="accent6">
                <a:lumMod val="75000"/>
              </a:schemeClr>
            </a:solidFill>
          </a:ln>
        </p:spPr>
      </p:pic>
      <p:pic>
        <p:nvPicPr>
          <p:cNvPr id="7" name="Audio 6">
            <a:hlinkClick r:id="" action="ppaction://media"/>
            <a:extLst>
              <a:ext uri="{FF2B5EF4-FFF2-40B4-BE49-F238E27FC236}">
                <a16:creationId xmlns:a16="http://schemas.microsoft.com/office/drawing/2014/main" id="{AD89B2A2-C301-4CE5-911F-A3431A069D7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28531147"/>
      </p:ext>
    </p:extLst>
  </p:cSld>
  <p:clrMapOvr>
    <a:masterClrMapping/>
  </p:clrMapOvr>
  <p:transition advTm="455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right)">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righ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A430A2-DEBF-4428-88CE-09CD54495468}"/>
              </a:ext>
            </a:extLst>
          </p:cNvPr>
          <p:cNvPicPr>
            <a:picLocks noChangeAspect="1"/>
          </p:cNvPicPr>
          <p:nvPr/>
        </p:nvPicPr>
        <p:blipFill>
          <a:blip r:embed="rId6"/>
          <a:stretch>
            <a:fillRect/>
          </a:stretch>
        </p:blipFill>
        <p:spPr>
          <a:xfrm>
            <a:off x="881405" y="265560"/>
            <a:ext cx="4126026" cy="3923384"/>
          </a:xfrm>
          <a:prstGeom prst="rect">
            <a:avLst/>
          </a:prstGeom>
          <a:ln w="19050">
            <a:solidFill>
              <a:srgbClr val="002060"/>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5189838" y="269440"/>
            <a:ext cx="6392561" cy="1097280"/>
          </a:xfrm>
        </p:spPr>
        <p:txBody>
          <a:bodyPr>
            <a:noAutofit/>
          </a:bodyPr>
          <a:lstStyle/>
          <a:p>
            <a:pPr algn="r"/>
            <a:r>
              <a:rPr lang="en-US" sz="3600" dirty="0"/>
              <a:t>US Suppliers Only </a:t>
            </a:r>
            <a:br>
              <a:rPr lang="en-US" sz="3600" dirty="0"/>
            </a:b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1" y="1687104"/>
            <a:ext cx="3461768" cy="4615725"/>
          </a:xfrm>
        </p:spPr>
        <p:txBody>
          <a:bodyPr/>
          <a:lstStyle/>
          <a:p>
            <a:endParaRPr lang="en-US" dirty="0"/>
          </a:p>
          <a:p>
            <a:endParaRPr lang="en-US" dirty="0"/>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p:cNvCxnSpPr>
          <p:nvPr/>
        </p:nvCxnSpPr>
        <p:spPr>
          <a:xfrm>
            <a:off x="2033203" y="3994966"/>
            <a:ext cx="2418481" cy="300308"/>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827041" y="2898019"/>
            <a:ext cx="2412325" cy="1096947"/>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C35983-BAD8-4784-8B3F-A7AE234BCF16}"/>
              </a:ext>
            </a:extLst>
          </p:cNvPr>
          <p:cNvPicPr>
            <a:picLocks noChangeAspect="1"/>
          </p:cNvPicPr>
          <p:nvPr/>
        </p:nvPicPr>
        <p:blipFill rotWithShape="1">
          <a:blip r:embed="rId7"/>
          <a:srcRect l="2336"/>
          <a:stretch/>
        </p:blipFill>
        <p:spPr>
          <a:xfrm>
            <a:off x="2248525" y="4384397"/>
            <a:ext cx="4731788" cy="2249455"/>
          </a:xfrm>
          <a:prstGeom prst="rect">
            <a:avLst/>
          </a:prstGeom>
          <a:ln w="28575">
            <a:solidFill>
              <a:schemeClr val="accent6">
                <a:lumMod val="75000"/>
              </a:schemeClr>
            </a:solidFill>
          </a:ln>
        </p:spPr>
      </p:pic>
      <p:sp>
        <p:nvSpPr>
          <p:cNvPr id="13" name="Content Placeholder 2">
            <a:extLst>
              <a:ext uri="{FF2B5EF4-FFF2-40B4-BE49-F238E27FC236}">
                <a16:creationId xmlns:a16="http://schemas.microsoft.com/office/drawing/2014/main" id="{1BA4BE70-6AE5-4056-B3DD-A69C4571AE0D}"/>
              </a:ext>
            </a:extLst>
          </p:cNvPr>
          <p:cNvSpPr txBox="1">
            <a:spLocks/>
          </p:cNvSpPr>
          <p:nvPr/>
        </p:nvSpPr>
        <p:spPr>
          <a:xfrm>
            <a:off x="7283959" y="1574790"/>
            <a:ext cx="4023011" cy="461572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buFont typeface="Wingdings" panose="05000000000000000000" pitchFamily="2" charset="2"/>
              <a:buChar char="§"/>
            </a:pPr>
            <a:r>
              <a:rPr lang="en-US" b="1" dirty="0"/>
              <a:t>Required Export Statement: EAR99 and NLR </a:t>
            </a:r>
          </a:p>
          <a:p>
            <a:pPr>
              <a:lnSpc>
                <a:spcPct val="114000"/>
              </a:lnSpc>
              <a:buFont typeface="Wingdings" panose="05000000000000000000" pitchFamily="2" charset="2"/>
              <a:buChar char="§"/>
            </a:pPr>
            <a:r>
              <a:rPr lang="en-US" b="1" dirty="0"/>
              <a:t>The EAR99 and NLR Statements </a:t>
            </a:r>
            <a:r>
              <a:rPr lang="en-US" dirty="0"/>
              <a:t>as noted on the CI template are required to support Export Administration Regulations for U.S. Suppliers </a:t>
            </a:r>
          </a:p>
          <a:p>
            <a:pPr>
              <a:lnSpc>
                <a:spcPct val="114000"/>
              </a:lnSpc>
              <a:buFont typeface="Wingdings" panose="05000000000000000000" pitchFamily="2" charset="2"/>
              <a:buChar char="§"/>
            </a:pPr>
            <a:r>
              <a:rPr lang="en-US" dirty="0"/>
              <a:t>If suppliers use their own Commercial Invoice it must include the EAR99 and NLR statements as defined in the HDSN CI Template. </a:t>
            </a:r>
          </a:p>
          <a:p>
            <a:pPr marL="0" indent="0">
              <a:buFont typeface="Franklin Gothic Book" panose="020B0503020102020204" pitchFamily="34" charset="0"/>
              <a:buNone/>
            </a:pPr>
            <a:endParaRPr lang="en-US" dirty="0"/>
          </a:p>
        </p:txBody>
      </p:sp>
      <p:pic>
        <p:nvPicPr>
          <p:cNvPr id="5" name="Audio 4">
            <a:hlinkClick r:id="" action="ppaction://media"/>
            <a:extLst>
              <a:ext uri="{FF2B5EF4-FFF2-40B4-BE49-F238E27FC236}">
                <a16:creationId xmlns:a16="http://schemas.microsoft.com/office/drawing/2014/main" id="{7FD15DE7-9AF3-4072-8BAA-70426BF806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42571620"/>
      </p:ext>
    </p:extLst>
  </p:cSld>
  <p:clrMapOvr>
    <a:masterClrMapping/>
  </p:clrMapOvr>
  <p:transition advTm="287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right)">
                                      <p:cBhvr>
                                        <p:cTn id="11" dur="500"/>
                                        <p:tgtEl>
                                          <p:spTgt spid="1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right)">
                                      <p:cBhvr>
                                        <p:cTn id="1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2B1143-ABF2-42C1-9FFE-A06041023773}"/>
              </a:ext>
            </a:extLst>
          </p:cNvPr>
          <p:cNvPicPr>
            <a:picLocks/>
          </p:cNvPicPr>
          <p:nvPr/>
        </p:nvPicPr>
        <p:blipFill>
          <a:blip r:embed="rId6"/>
          <a:stretch>
            <a:fillRect/>
          </a:stretch>
        </p:blipFill>
        <p:spPr>
          <a:xfrm>
            <a:off x="892884" y="285078"/>
            <a:ext cx="4754880" cy="4754880"/>
          </a:xfrm>
          <a:prstGeom prst="rect">
            <a:avLst/>
          </a:prstGeom>
          <a:ln w="19050">
            <a:solidFill>
              <a:schemeClr val="tx1"/>
            </a:solidFill>
          </a:ln>
        </p:spPr>
      </p:pic>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1" y="1687104"/>
            <a:ext cx="3461768" cy="4615725"/>
          </a:xfrm>
        </p:spPr>
        <p:txBody>
          <a:bodyPr/>
          <a:lstStyle/>
          <a:p>
            <a:endParaRPr lang="en-US" dirty="0"/>
          </a:p>
          <a:p>
            <a:endParaRPr lang="en-US" dirty="0"/>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p:cNvCxnSpPr>
          <p:nvPr/>
        </p:nvCxnSpPr>
        <p:spPr>
          <a:xfrm>
            <a:off x="1686766" y="5058983"/>
            <a:ext cx="3095801" cy="75261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959609" y="4739413"/>
            <a:ext cx="1454314" cy="31957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8FF952-879F-4E34-BC28-F21EB56C3C14}"/>
              </a:ext>
            </a:extLst>
          </p:cNvPr>
          <p:cNvPicPr>
            <a:picLocks noChangeAspect="1"/>
          </p:cNvPicPr>
          <p:nvPr/>
        </p:nvPicPr>
        <p:blipFill>
          <a:blip r:embed="rId7"/>
          <a:stretch>
            <a:fillRect/>
          </a:stretch>
        </p:blipFill>
        <p:spPr>
          <a:xfrm>
            <a:off x="4718327" y="5675887"/>
            <a:ext cx="3462535" cy="619981"/>
          </a:xfrm>
          <a:prstGeom prst="rect">
            <a:avLst/>
          </a:prstGeom>
          <a:ln w="28575">
            <a:solidFill>
              <a:schemeClr val="accent6">
                <a:lumMod val="75000"/>
              </a:schemeClr>
            </a:solidFill>
          </a:ln>
        </p:spPr>
      </p:pic>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184571" y="1481021"/>
            <a:ext cx="4023011" cy="316371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pPr>
            <a:endParaRPr lang="en-US" b="1" dirty="0"/>
          </a:p>
          <a:p>
            <a:pPr>
              <a:lnSpc>
                <a:spcPct val="114000"/>
              </a:lnSpc>
              <a:buFont typeface="Wingdings" panose="05000000000000000000" pitchFamily="2" charset="2"/>
              <a:buChar char="§"/>
            </a:pPr>
            <a:r>
              <a:rPr lang="en-US" b="1" dirty="0"/>
              <a:t>Contact - </a:t>
            </a:r>
            <a:r>
              <a:rPr lang="en-US" dirty="0"/>
              <a:t>Enter the contact name of the individual creating the Commercial Invoice.  First and last name to be entered. </a:t>
            </a:r>
          </a:p>
        </p:txBody>
      </p:sp>
      <p:pic>
        <p:nvPicPr>
          <p:cNvPr id="6" name="Audio 5">
            <a:hlinkClick r:id="" action="ppaction://media"/>
            <a:extLst>
              <a:ext uri="{FF2B5EF4-FFF2-40B4-BE49-F238E27FC236}">
                <a16:creationId xmlns:a16="http://schemas.microsoft.com/office/drawing/2014/main" id="{70C2B8AA-5020-4E26-AE09-A63B622BF5A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49831540"/>
      </p:ext>
    </p:extLst>
  </p:cSld>
  <p:clrMapOvr>
    <a:masterClrMapping/>
  </p:clrMapOvr>
  <p:transition advTm="82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ED4D-F085-40AF-929C-83711DDB8109}"/>
              </a:ext>
            </a:extLst>
          </p:cNvPr>
          <p:cNvSpPr>
            <a:spLocks noGrp="1"/>
          </p:cNvSpPr>
          <p:nvPr>
            <p:ph type="title"/>
          </p:nvPr>
        </p:nvSpPr>
        <p:spPr/>
        <p:txBody>
          <a:bodyPr/>
          <a:lstStyle/>
          <a:p>
            <a:r>
              <a:rPr lang="en-US" sz="3600" dirty="0"/>
              <a:t>Why Compliance is Important</a:t>
            </a:r>
            <a:br>
              <a:rPr lang="en-US" dirty="0"/>
            </a:br>
            <a:endParaRPr lang="en-US" dirty="0"/>
          </a:p>
        </p:txBody>
      </p:sp>
      <p:sp>
        <p:nvSpPr>
          <p:cNvPr id="3" name="Content Placeholder 2">
            <a:extLst>
              <a:ext uri="{FF2B5EF4-FFF2-40B4-BE49-F238E27FC236}">
                <a16:creationId xmlns:a16="http://schemas.microsoft.com/office/drawing/2014/main" id="{477FD8F6-8CD5-4FFE-8AB1-D9CEBE2759CA}"/>
              </a:ext>
            </a:extLst>
          </p:cNvPr>
          <p:cNvSpPr>
            <a:spLocks noGrp="1"/>
          </p:cNvSpPr>
          <p:nvPr>
            <p:ph idx="1"/>
          </p:nvPr>
        </p:nvSpPr>
        <p:spPr>
          <a:xfrm>
            <a:off x="1148861" y="1660679"/>
            <a:ext cx="9894277" cy="4935415"/>
          </a:xfrm>
        </p:spPr>
        <p:txBody>
          <a:bodyPr>
            <a:normAutofit/>
          </a:bodyPr>
          <a:lstStyle/>
          <a:p>
            <a:r>
              <a:rPr lang="en-US" dirty="0"/>
              <a:t>Thailand Customs </a:t>
            </a:r>
            <a:r>
              <a:rPr lang="en-US" b="1" u="sng" dirty="0"/>
              <a:t>Privilege</a:t>
            </a:r>
            <a:r>
              <a:rPr lang="en-US" b="1" dirty="0"/>
              <a:t>  </a:t>
            </a:r>
          </a:p>
          <a:p>
            <a:r>
              <a:rPr lang="en-US" dirty="0"/>
              <a:t>Entire Supply Chain must comply to Free Zone requirements – Documentation free of errors</a:t>
            </a:r>
          </a:p>
          <a:p>
            <a:pPr lvl="1">
              <a:spcAft>
                <a:spcPts val="0"/>
              </a:spcAft>
            </a:pPr>
            <a:r>
              <a:rPr lang="en-US" dirty="0"/>
              <a:t>Commercial Invoice</a:t>
            </a:r>
          </a:p>
          <a:p>
            <a:pPr lvl="1">
              <a:spcAft>
                <a:spcPts val="0"/>
              </a:spcAft>
            </a:pPr>
            <a:r>
              <a:rPr lang="en-US" dirty="0"/>
              <a:t>Packing List</a:t>
            </a:r>
          </a:p>
          <a:p>
            <a:pPr lvl="1">
              <a:spcAft>
                <a:spcPts val="0"/>
              </a:spcAft>
            </a:pPr>
            <a:r>
              <a:rPr lang="en-US" dirty="0"/>
              <a:t>Advance Ship Notice (ASN)</a:t>
            </a:r>
          </a:p>
          <a:p>
            <a:pPr lvl="1">
              <a:spcAft>
                <a:spcPts val="0"/>
              </a:spcAft>
            </a:pPr>
            <a:r>
              <a:rPr lang="en-US" dirty="0"/>
              <a:t>Payment Invoice</a:t>
            </a:r>
          </a:p>
          <a:p>
            <a:pPr lvl="1">
              <a:spcAft>
                <a:spcPts val="0"/>
              </a:spcAft>
            </a:pPr>
            <a:r>
              <a:rPr lang="en-US" dirty="0"/>
              <a:t>Physical Quantity Shipped must match documentation</a:t>
            </a:r>
          </a:p>
          <a:p>
            <a:r>
              <a:rPr lang="en-US" dirty="0"/>
              <a:t>Non-Compliance Risks</a:t>
            </a:r>
          </a:p>
          <a:p>
            <a:pPr lvl="1">
              <a:spcAft>
                <a:spcPts val="0"/>
              </a:spcAft>
            </a:pPr>
            <a:r>
              <a:rPr lang="en-US" dirty="0"/>
              <a:t>Risk to H-D and Suppliers for fines from Thailand Customs</a:t>
            </a:r>
          </a:p>
          <a:p>
            <a:pPr lvl="1">
              <a:spcAft>
                <a:spcPts val="0"/>
              </a:spcAft>
            </a:pPr>
            <a:r>
              <a:rPr lang="en-US" dirty="0"/>
              <a:t>H-D and supplier risk to continued operations</a:t>
            </a:r>
            <a:endParaRPr lang="en-US" sz="1400" dirty="0"/>
          </a:p>
        </p:txBody>
      </p:sp>
      <p:pic>
        <p:nvPicPr>
          <p:cNvPr id="6" name="Audio 5">
            <a:hlinkClick r:id="" action="ppaction://media"/>
            <a:extLst>
              <a:ext uri="{FF2B5EF4-FFF2-40B4-BE49-F238E27FC236}">
                <a16:creationId xmlns:a16="http://schemas.microsoft.com/office/drawing/2014/main" id="{A0631CD3-8CEA-42A6-82DF-7BBA7F1B3BF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41490339"/>
      </p:ext>
    </p:extLst>
  </p:cSld>
  <p:clrMapOvr>
    <a:masterClrMapping/>
  </p:clrMapOvr>
  <p:transition advTm="532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
                                        <p:tgtEl>
                                          <p:spTgt spid="3">
                                            <p:txEl>
                                              <p:pRg st="1" end="1"/>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right)">
                                      <p:cBhvr>
                                        <p:cTn id="14" dur="500"/>
                                        <p:tgtEl>
                                          <p:spTgt spid="3">
                                            <p:txEl>
                                              <p:pRg st="2" end="2"/>
                                            </p:txEl>
                                          </p:spTgt>
                                        </p:tgtEl>
                                      </p:cBhvr>
                                    </p:animEffect>
                                  </p:childTnLst>
                                </p:cTn>
                              </p:par>
                              <p:par>
                                <p:cTn id="15" presetID="22" presetClass="entr" presetSubtype="2"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right)">
                                      <p:cBhvr>
                                        <p:cTn id="17" dur="500"/>
                                        <p:tgtEl>
                                          <p:spTgt spid="3">
                                            <p:txEl>
                                              <p:pRg st="3" end="3"/>
                                            </p:txEl>
                                          </p:spTgt>
                                        </p:tgtEl>
                                      </p:cBhvr>
                                    </p:animEffect>
                                  </p:childTnLst>
                                </p:cTn>
                              </p:par>
                              <p:par>
                                <p:cTn id="18" presetID="22" presetClass="entr" presetSubtype="2"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right)">
                                      <p:cBhvr>
                                        <p:cTn id="20" dur="500"/>
                                        <p:tgtEl>
                                          <p:spTgt spid="3">
                                            <p:txEl>
                                              <p:pRg st="4" end="4"/>
                                            </p:txEl>
                                          </p:spTgt>
                                        </p:tgtEl>
                                      </p:cBhvr>
                                    </p:animEffect>
                                  </p:childTnLst>
                                </p:cTn>
                              </p:par>
                              <p:par>
                                <p:cTn id="21" presetID="22" presetClass="entr" presetSubtype="2"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right)">
                                      <p:cBhvr>
                                        <p:cTn id="23" dur="500"/>
                                        <p:tgtEl>
                                          <p:spTgt spid="3">
                                            <p:txEl>
                                              <p:pRg st="5" end="5"/>
                                            </p:txEl>
                                          </p:spTgt>
                                        </p:tgtEl>
                                      </p:cBhvr>
                                    </p:animEffect>
                                  </p:childTnLst>
                                </p:cTn>
                              </p:par>
                              <p:par>
                                <p:cTn id="24" presetID="22" presetClass="entr" presetSubtype="2"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right)">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right)">
                                      <p:cBhvr>
                                        <p:cTn id="31" dur="500"/>
                                        <p:tgtEl>
                                          <p:spTgt spid="3">
                                            <p:txEl>
                                              <p:pRg st="7" end="7"/>
                                            </p:txEl>
                                          </p:spTgt>
                                        </p:tgtEl>
                                      </p:cBhvr>
                                    </p:animEffect>
                                  </p:childTnLst>
                                </p:cTn>
                              </p:par>
                              <p:par>
                                <p:cTn id="32" presetID="22" presetClass="entr" presetSubtype="2"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wipe(right)">
                                      <p:cBhvr>
                                        <p:cTn id="34" dur="500"/>
                                        <p:tgtEl>
                                          <p:spTgt spid="3">
                                            <p:txEl>
                                              <p:pRg st="8" end="8"/>
                                            </p:txEl>
                                          </p:spTgt>
                                        </p:tgtEl>
                                      </p:cBhvr>
                                    </p:animEffect>
                                  </p:childTnLst>
                                </p:cTn>
                              </p:par>
                              <p:par>
                                <p:cTn id="35" presetID="22" presetClass="entr" presetSubtype="2"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ipe(right)">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FDC393A-54AC-49EE-B811-68AE5C483349}"/>
              </a:ext>
            </a:extLst>
          </p:cNvPr>
          <p:cNvGrpSpPr/>
          <p:nvPr/>
        </p:nvGrpSpPr>
        <p:grpSpPr>
          <a:xfrm>
            <a:off x="914400" y="274320"/>
            <a:ext cx="4754880" cy="4754880"/>
            <a:chOff x="815274" y="269440"/>
            <a:chExt cx="4410476" cy="4188959"/>
          </a:xfrm>
        </p:grpSpPr>
        <p:pic>
          <p:nvPicPr>
            <p:cNvPr id="11" name="Picture 10">
              <a:extLst>
                <a:ext uri="{FF2B5EF4-FFF2-40B4-BE49-F238E27FC236}">
                  <a16:creationId xmlns:a16="http://schemas.microsoft.com/office/drawing/2014/main" id="{300A2EF4-ED8C-47DD-A410-8D3D9CC536A5}"/>
                </a:ext>
              </a:extLst>
            </p:cNvPr>
            <p:cNvPicPr>
              <a:picLocks noChangeAspect="1"/>
            </p:cNvPicPr>
            <p:nvPr/>
          </p:nvPicPr>
          <p:blipFill>
            <a:blip r:embed="rId6"/>
            <a:stretch>
              <a:fillRect/>
            </a:stretch>
          </p:blipFill>
          <p:spPr>
            <a:xfrm>
              <a:off x="815274" y="3107924"/>
              <a:ext cx="4403366" cy="1350475"/>
            </a:xfrm>
            <a:prstGeom prst="rect">
              <a:avLst/>
            </a:prstGeom>
            <a:ln w="28575">
              <a:solidFill>
                <a:srgbClr val="002060"/>
              </a:solidFill>
            </a:ln>
          </p:spPr>
        </p:pic>
        <p:pic>
          <p:nvPicPr>
            <p:cNvPr id="12" name="Picture 11">
              <a:extLst>
                <a:ext uri="{FF2B5EF4-FFF2-40B4-BE49-F238E27FC236}">
                  <a16:creationId xmlns:a16="http://schemas.microsoft.com/office/drawing/2014/main" id="{6E0BF4A4-78B0-4BFB-B21E-D2640A3D1A14}"/>
                </a:ext>
              </a:extLst>
            </p:cNvPr>
            <p:cNvPicPr>
              <a:picLocks noChangeAspect="1"/>
            </p:cNvPicPr>
            <p:nvPr/>
          </p:nvPicPr>
          <p:blipFill>
            <a:blip r:embed="rId7"/>
            <a:stretch>
              <a:fillRect/>
            </a:stretch>
          </p:blipFill>
          <p:spPr>
            <a:xfrm>
              <a:off x="820560" y="269440"/>
              <a:ext cx="4405190" cy="2842718"/>
            </a:xfrm>
            <a:prstGeom prst="rect">
              <a:avLst/>
            </a:prstGeom>
            <a:ln w="28575">
              <a:solidFill>
                <a:srgbClr val="002060"/>
              </a:solidFill>
            </a:ln>
          </p:spPr>
        </p:pic>
      </p:grpSp>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1" y="1687104"/>
            <a:ext cx="3461768" cy="4615725"/>
          </a:xfrm>
        </p:spPr>
        <p:txBody>
          <a:bodyPr/>
          <a:lstStyle/>
          <a:p>
            <a:endParaRPr lang="en-US" dirty="0"/>
          </a:p>
          <a:p>
            <a:endParaRPr lang="en-US" dirty="0"/>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p:cNvCxnSpPr>
          <p:nvPr/>
        </p:nvCxnSpPr>
        <p:spPr>
          <a:xfrm>
            <a:off x="3103268" y="5070554"/>
            <a:ext cx="2696187" cy="50217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2428662" y="4735511"/>
            <a:ext cx="1349212" cy="33504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184571" y="1569909"/>
            <a:ext cx="4023011" cy="316371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pPr>
            <a:endParaRPr lang="en-US" b="1" dirty="0"/>
          </a:p>
          <a:p>
            <a:pPr>
              <a:lnSpc>
                <a:spcPct val="114000"/>
              </a:lnSpc>
            </a:pPr>
            <a:r>
              <a:rPr lang="en-US" b="1" dirty="0"/>
              <a:t>Phone - </a:t>
            </a:r>
            <a:r>
              <a:rPr lang="en-US" dirty="0"/>
              <a:t>Enter the phone number of the Contact creating the Commercial Invoice</a:t>
            </a:r>
          </a:p>
          <a:p>
            <a:pPr lvl="1">
              <a:lnSpc>
                <a:spcPct val="114000"/>
              </a:lnSpc>
            </a:pPr>
            <a:r>
              <a:rPr lang="en-US" dirty="0"/>
              <a:t>Include the Area Code</a:t>
            </a:r>
          </a:p>
          <a:p>
            <a:pPr lvl="1">
              <a:lnSpc>
                <a:spcPct val="114000"/>
              </a:lnSpc>
            </a:pPr>
            <a:r>
              <a:rPr lang="en-US" dirty="0"/>
              <a:t>Example: 262-555-4567 </a:t>
            </a:r>
          </a:p>
          <a:p>
            <a:pPr marL="530352" lvl="1" indent="0">
              <a:lnSpc>
                <a:spcPct val="114000"/>
              </a:lnSpc>
              <a:buNone/>
            </a:pPr>
            <a:endParaRPr lang="en-US" dirty="0"/>
          </a:p>
        </p:txBody>
      </p:sp>
      <p:pic>
        <p:nvPicPr>
          <p:cNvPr id="5" name="Picture 4">
            <a:extLst>
              <a:ext uri="{FF2B5EF4-FFF2-40B4-BE49-F238E27FC236}">
                <a16:creationId xmlns:a16="http://schemas.microsoft.com/office/drawing/2014/main" id="{B87EA58A-2FC4-49D0-AF79-1BEDA9DDD242}"/>
              </a:ext>
            </a:extLst>
          </p:cNvPr>
          <p:cNvPicPr>
            <a:picLocks noChangeAspect="1"/>
          </p:cNvPicPr>
          <p:nvPr/>
        </p:nvPicPr>
        <p:blipFill>
          <a:blip r:embed="rId8"/>
          <a:stretch>
            <a:fillRect/>
          </a:stretch>
        </p:blipFill>
        <p:spPr>
          <a:xfrm>
            <a:off x="5924159" y="5479468"/>
            <a:ext cx="2562225" cy="561975"/>
          </a:xfrm>
          <a:prstGeom prst="rect">
            <a:avLst/>
          </a:prstGeom>
          <a:ln w="28575">
            <a:solidFill>
              <a:schemeClr val="accent6">
                <a:lumMod val="75000"/>
              </a:schemeClr>
            </a:solidFill>
          </a:ln>
        </p:spPr>
      </p:pic>
      <p:pic>
        <p:nvPicPr>
          <p:cNvPr id="4" name="Audio 3">
            <a:hlinkClick r:id="" action="ppaction://media"/>
            <a:extLst>
              <a:ext uri="{FF2B5EF4-FFF2-40B4-BE49-F238E27FC236}">
                <a16:creationId xmlns:a16="http://schemas.microsoft.com/office/drawing/2014/main" id="{D11444B0-FFB4-4D24-8FA7-B739202A1D1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89731427"/>
      </p:ext>
    </p:extLst>
  </p:cSld>
  <p:clrMapOvr>
    <a:masterClrMapping/>
  </p:clrMapOvr>
  <p:transition advTm="128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9D6BC71-094D-4BE3-A3C1-845ECC6397DA}"/>
              </a:ext>
            </a:extLst>
          </p:cNvPr>
          <p:cNvGrpSpPr/>
          <p:nvPr/>
        </p:nvGrpSpPr>
        <p:grpSpPr>
          <a:xfrm>
            <a:off x="914400" y="274320"/>
            <a:ext cx="4754880" cy="4754880"/>
            <a:chOff x="815274" y="269440"/>
            <a:chExt cx="4410476" cy="4188959"/>
          </a:xfrm>
        </p:grpSpPr>
        <p:pic>
          <p:nvPicPr>
            <p:cNvPr id="11" name="Picture 10">
              <a:extLst>
                <a:ext uri="{FF2B5EF4-FFF2-40B4-BE49-F238E27FC236}">
                  <a16:creationId xmlns:a16="http://schemas.microsoft.com/office/drawing/2014/main" id="{C09D1DDE-6442-4F9D-BB97-1F68F27C9897}"/>
                </a:ext>
              </a:extLst>
            </p:cNvPr>
            <p:cNvPicPr>
              <a:picLocks noChangeAspect="1"/>
            </p:cNvPicPr>
            <p:nvPr/>
          </p:nvPicPr>
          <p:blipFill>
            <a:blip r:embed="rId6"/>
            <a:stretch>
              <a:fillRect/>
            </a:stretch>
          </p:blipFill>
          <p:spPr>
            <a:xfrm>
              <a:off x="815274" y="3107924"/>
              <a:ext cx="4403366" cy="1350475"/>
            </a:xfrm>
            <a:prstGeom prst="rect">
              <a:avLst/>
            </a:prstGeom>
            <a:ln w="28575">
              <a:solidFill>
                <a:srgbClr val="002060"/>
              </a:solidFill>
            </a:ln>
          </p:spPr>
        </p:pic>
        <p:pic>
          <p:nvPicPr>
            <p:cNvPr id="12" name="Picture 11">
              <a:extLst>
                <a:ext uri="{FF2B5EF4-FFF2-40B4-BE49-F238E27FC236}">
                  <a16:creationId xmlns:a16="http://schemas.microsoft.com/office/drawing/2014/main" id="{B31B736A-39D3-4936-8059-53FE209C4488}"/>
                </a:ext>
              </a:extLst>
            </p:cNvPr>
            <p:cNvPicPr>
              <a:picLocks noChangeAspect="1"/>
            </p:cNvPicPr>
            <p:nvPr/>
          </p:nvPicPr>
          <p:blipFill>
            <a:blip r:embed="rId7"/>
            <a:stretch>
              <a:fillRect/>
            </a:stretch>
          </p:blipFill>
          <p:spPr>
            <a:xfrm>
              <a:off x="820560" y="269440"/>
              <a:ext cx="4405190" cy="2842718"/>
            </a:xfrm>
            <a:prstGeom prst="rect">
              <a:avLst/>
            </a:prstGeom>
            <a:ln w="28575">
              <a:solidFill>
                <a:srgbClr val="002060"/>
              </a:solidFill>
            </a:ln>
          </p:spPr>
        </p:pic>
      </p:grpSp>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7184571" y="1687104"/>
            <a:ext cx="3461768" cy="4615725"/>
          </a:xfrm>
        </p:spPr>
        <p:txBody>
          <a:bodyPr/>
          <a:lstStyle/>
          <a:p>
            <a:endParaRPr lang="en-US" dirty="0"/>
          </a:p>
          <a:p>
            <a:endParaRPr lang="en-US" dirty="0"/>
          </a:p>
          <a:p>
            <a:endParaRPr lang="en-US" dirty="0"/>
          </a:p>
          <a:p>
            <a:endParaRPr lang="en-US" dirty="0"/>
          </a:p>
          <a:p>
            <a:pPr marL="0" indent="0">
              <a:buNone/>
            </a:pPr>
            <a:endParaRPr lang="en-US" dirty="0"/>
          </a:p>
        </p:txBody>
      </p:sp>
      <p:cxnSp>
        <p:nvCxnSpPr>
          <p:cNvPr id="10" name="Straight Arrow Connector 9">
            <a:extLst>
              <a:ext uri="{FF2B5EF4-FFF2-40B4-BE49-F238E27FC236}">
                <a16:creationId xmlns:a16="http://schemas.microsoft.com/office/drawing/2014/main" id="{FBF8B765-9CDF-4E04-8F29-05B86CC23957}"/>
              </a:ext>
            </a:extLst>
          </p:cNvPr>
          <p:cNvCxnSpPr>
            <a:cxnSpLocks/>
            <a:stCxn id="29" idx="2"/>
          </p:cNvCxnSpPr>
          <p:nvPr/>
        </p:nvCxnSpPr>
        <p:spPr>
          <a:xfrm>
            <a:off x="4894672" y="5030080"/>
            <a:ext cx="345051" cy="70129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93E56C7-119B-47A0-A561-A955BFDE4BE8}"/>
              </a:ext>
            </a:extLst>
          </p:cNvPr>
          <p:cNvSpPr/>
          <p:nvPr/>
        </p:nvSpPr>
        <p:spPr>
          <a:xfrm>
            <a:off x="4130936" y="4765638"/>
            <a:ext cx="1527471" cy="264442"/>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254332" y="1888615"/>
            <a:ext cx="4023011" cy="316371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buFont typeface="Wingdings" panose="05000000000000000000" pitchFamily="2" charset="2"/>
              <a:buChar char="§"/>
            </a:pPr>
            <a:r>
              <a:rPr lang="en-US" b="1" dirty="0"/>
              <a:t>Signature – </a:t>
            </a:r>
            <a:r>
              <a:rPr lang="en-US" dirty="0"/>
              <a:t>Signature of the invoice creator.</a:t>
            </a:r>
          </a:p>
          <a:p>
            <a:pPr>
              <a:lnSpc>
                <a:spcPct val="114000"/>
              </a:lnSpc>
              <a:buFont typeface="Wingdings" panose="05000000000000000000" pitchFamily="2" charset="2"/>
              <a:buChar char="§"/>
            </a:pPr>
            <a:r>
              <a:rPr lang="en-US" dirty="0"/>
              <a:t>Signature can be entered electronically or hand-written.  </a:t>
            </a:r>
          </a:p>
          <a:p>
            <a:pPr>
              <a:lnSpc>
                <a:spcPct val="114000"/>
              </a:lnSpc>
              <a:buFont typeface="Wingdings" panose="05000000000000000000" pitchFamily="2" charset="2"/>
              <a:buChar char="§"/>
            </a:pPr>
            <a:r>
              <a:rPr lang="en-US" dirty="0"/>
              <a:t>Note that Signature is the only field that can be handwritten on the Commercial Invoice </a:t>
            </a:r>
          </a:p>
        </p:txBody>
      </p:sp>
      <p:pic>
        <p:nvPicPr>
          <p:cNvPr id="8" name="Picture 7">
            <a:extLst>
              <a:ext uri="{FF2B5EF4-FFF2-40B4-BE49-F238E27FC236}">
                <a16:creationId xmlns:a16="http://schemas.microsoft.com/office/drawing/2014/main" id="{B6E5C57E-765C-41EC-9766-8D38E39693F5}"/>
              </a:ext>
            </a:extLst>
          </p:cNvPr>
          <p:cNvPicPr>
            <a:picLocks noChangeAspect="1"/>
          </p:cNvPicPr>
          <p:nvPr/>
        </p:nvPicPr>
        <p:blipFill>
          <a:blip r:embed="rId8"/>
          <a:stretch>
            <a:fillRect/>
          </a:stretch>
        </p:blipFill>
        <p:spPr>
          <a:xfrm>
            <a:off x="4209852" y="5858623"/>
            <a:ext cx="3228975" cy="409575"/>
          </a:xfrm>
          <a:prstGeom prst="rect">
            <a:avLst/>
          </a:prstGeom>
          <a:ln w="28575">
            <a:solidFill>
              <a:schemeClr val="accent6">
                <a:lumMod val="75000"/>
              </a:schemeClr>
            </a:solidFill>
          </a:ln>
        </p:spPr>
      </p:pic>
      <p:pic>
        <p:nvPicPr>
          <p:cNvPr id="5" name="Audio 4">
            <a:hlinkClick r:id="" action="ppaction://media"/>
            <a:extLst>
              <a:ext uri="{FF2B5EF4-FFF2-40B4-BE49-F238E27FC236}">
                <a16:creationId xmlns:a16="http://schemas.microsoft.com/office/drawing/2014/main" id="{9EFEE1EE-7C38-4A93-9F42-E9E1AEE398C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13831477"/>
      </p:ext>
    </p:extLst>
  </p:cSld>
  <p:clrMapOvr>
    <a:masterClrMapping/>
  </p:clrMapOvr>
  <p:transition advTm="148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right)">
                                      <p:cBhvr>
                                        <p:cTn id="11" dur="500"/>
                                        <p:tgtEl>
                                          <p:spTgt spid="1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right)">
                                      <p:cBhvr>
                                        <p:cTn id="1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52"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53"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55" name="Rectangle 54">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C7CE203-82B5-4904-A2A0-204EFE210D5D}"/>
              </a:ext>
            </a:extLst>
          </p:cNvPr>
          <p:cNvSpPr>
            <a:spLocks noGrp="1"/>
          </p:cNvSpPr>
          <p:nvPr>
            <p:ph type="title"/>
          </p:nvPr>
        </p:nvSpPr>
        <p:spPr>
          <a:xfrm>
            <a:off x="4276130" y="269440"/>
            <a:ext cx="7306270" cy="1097280"/>
          </a:xfrm>
        </p:spPr>
        <p:txBody>
          <a:bodyPr>
            <a:noAutofit/>
          </a:bodyPr>
          <a:lstStyle/>
          <a:p>
            <a:pPr algn="r"/>
            <a:r>
              <a:rPr lang="en-US" sz="3200" dirty="0"/>
              <a:t>Example: CI for Small Parcel Shipment - Header Section </a:t>
            </a:r>
          </a:p>
        </p:txBody>
      </p:sp>
      <p:pic>
        <p:nvPicPr>
          <p:cNvPr id="3" name="Picture 2">
            <a:extLst>
              <a:ext uri="{FF2B5EF4-FFF2-40B4-BE49-F238E27FC236}">
                <a16:creationId xmlns:a16="http://schemas.microsoft.com/office/drawing/2014/main" id="{43C8B555-A293-4780-AA94-335313953E0D}"/>
              </a:ext>
            </a:extLst>
          </p:cNvPr>
          <p:cNvPicPr>
            <a:picLocks noChangeAspect="1"/>
          </p:cNvPicPr>
          <p:nvPr/>
        </p:nvPicPr>
        <p:blipFill>
          <a:blip r:embed="rId6"/>
          <a:stretch>
            <a:fillRect/>
          </a:stretch>
        </p:blipFill>
        <p:spPr>
          <a:xfrm>
            <a:off x="1597959" y="1152590"/>
            <a:ext cx="8683730" cy="4636708"/>
          </a:xfrm>
          <a:prstGeom prst="rect">
            <a:avLst/>
          </a:prstGeom>
        </p:spPr>
      </p:pic>
      <p:pic>
        <p:nvPicPr>
          <p:cNvPr id="6" name="Audio 5">
            <a:hlinkClick r:id="" action="ppaction://media"/>
            <a:extLst>
              <a:ext uri="{FF2B5EF4-FFF2-40B4-BE49-F238E27FC236}">
                <a16:creationId xmlns:a16="http://schemas.microsoft.com/office/drawing/2014/main" id="{9CC6C9B3-BA66-4B2B-8A66-86C3C8F020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8223502"/>
      </p:ext>
    </p:extLst>
  </p:cSld>
  <p:clrMapOvr>
    <a:masterClrMapping/>
  </p:clrMapOvr>
  <p:transition advTm="1146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52"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53"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55" name="Rectangle 54">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9A145836-90C8-4025-B91D-8AAAFD7213AC}"/>
              </a:ext>
            </a:extLst>
          </p:cNvPr>
          <p:cNvSpPr>
            <a:spLocks noGrp="1"/>
          </p:cNvSpPr>
          <p:nvPr>
            <p:ph type="title"/>
          </p:nvPr>
        </p:nvSpPr>
        <p:spPr>
          <a:xfrm>
            <a:off x="4395355" y="269440"/>
            <a:ext cx="7187045" cy="1097280"/>
          </a:xfrm>
        </p:spPr>
        <p:txBody>
          <a:bodyPr>
            <a:noAutofit/>
          </a:bodyPr>
          <a:lstStyle/>
          <a:p>
            <a:pPr algn="r"/>
            <a:r>
              <a:rPr lang="en-US" sz="3200" dirty="0"/>
              <a:t>Example: CI for Small Parcel Shipment – Item &amp; Footer Sections </a:t>
            </a:r>
          </a:p>
        </p:txBody>
      </p:sp>
      <p:pic>
        <p:nvPicPr>
          <p:cNvPr id="2" name="Picture 1">
            <a:extLst>
              <a:ext uri="{FF2B5EF4-FFF2-40B4-BE49-F238E27FC236}">
                <a16:creationId xmlns:a16="http://schemas.microsoft.com/office/drawing/2014/main" id="{731B630E-BB7C-45AD-9384-A1035C610B3F}"/>
              </a:ext>
            </a:extLst>
          </p:cNvPr>
          <p:cNvPicPr>
            <a:picLocks noChangeAspect="1"/>
          </p:cNvPicPr>
          <p:nvPr/>
        </p:nvPicPr>
        <p:blipFill>
          <a:blip r:embed="rId6"/>
          <a:stretch>
            <a:fillRect/>
          </a:stretch>
        </p:blipFill>
        <p:spPr>
          <a:xfrm>
            <a:off x="1351557" y="1132301"/>
            <a:ext cx="9477375" cy="1590675"/>
          </a:xfrm>
          <a:prstGeom prst="rect">
            <a:avLst/>
          </a:prstGeom>
        </p:spPr>
      </p:pic>
      <p:pic>
        <p:nvPicPr>
          <p:cNvPr id="5" name="Picture 4">
            <a:extLst>
              <a:ext uri="{FF2B5EF4-FFF2-40B4-BE49-F238E27FC236}">
                <a16:creationId xmlns:a16="http://schemas.microsoft.com/office/drawing/2014/main" id="{71CEAE61-993E-4BAF-B00A-BDD7799F181F}"/>
              </a:ext>
            </a:extLst>
          </p:cNvPr>
          <p:cNvPicPr>
            <a:picLocks noChangeAspect="1"/>
          </p:cNvPicPr>
          <p:nvPr/>
        </p:nvPicPr>
        <p:blipFill>
          <a:blip r:embed="rId7"/>
          <a:stretch>
            <a:fillRect/>
          </a:stretch>
        </p:blipFill>
        <p:spPr>
          <a:xfrm>
            <a:off x="1351557" y="2795192"/>
            <a:ext cx="9505950" cy="3048000"/>
          </a:xfrm>
          <a:prstGeom prst="rect">
            <a:avLst/>
          </a:prstGeom>
        </p:spPr>
      </p:pic>
      <p:pic>
        <p:nvPicPr>
          <p:cNvPr id="4" name="Audio 3">
            <a:hlinkClick r:id="" action="ppaction://media"/>
            <a:extLst>
              <a:ext uri="{FF2B5EF4-FFF2-40B4-BE49-F238E27FC236}">
                <a16:creationId xmlns:a16="http://schemas.microsoft.com/office/drawing/2014/main" id="{5315E422-345D-462D-9946-67CAAA81E53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66582862"/>
      </p:ext>
    </p:extLst>
  </p:cSld>
  <p:clrMapOvr>
    <a:masterClrMapping/>
  </p:clrMapOvr>
  <p:transition advTm="161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52"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53"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55" name="Rectangle 54">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C7CE203-82B5-4904-A2A0-204EFE210D5D}"/>
              </a:ext>
            </a:extLst>
          </p:cNvPr>
          <p:cNvSpPr>
            <a:spLocks noGrp="1"/>
          </p:cNvSpPr>
          <p:nvPr>
            <p:ph type="title"/>
          </p:nvPr>
        </p:nvSpPr>
        <p:spPr>
          <a:xfrm>
            <a:off x="4276130" y="269440"/>
            <a:ext cx="7306270" cy="1097280"/>
          </a:xfrm>
        </p:spPr>
        <p:txBody>
          <a:bodyPr>
            <a:noAutofit/>
          </a:bodyPr>
          <a:lstStyle/>
          <a:p>
            <a:pPr algn="r"/>
            <a:r>
              <a:rPr lang="en-US" sz="3200" dirty="0"/>
              <a:t>Example: CI for Palletized Shipment – Header Section </a:t>
            </a:r>
          </a:p>
        </p:txBody>
      </p:sp>
      <p:pic>
        <p:nvPicPr>
          <p:cNvPr id="3" name="Picture 2">
            <a:extLst>
              <a:ext uri="{FF2B5EF4-FFF2-40B4-BE49-F238E27FC236}">
                <a16:creationId xmlns:a16="http://schemas.microsoft.com/office/drawing/2014/main" id="{AF2B9DD0-AA7F-43EF-AA4F-83D9B3D79A79}"/>
              </a:ext>
            </a:extLst>
          </p:cNvPr>
          <p:cNvPicPr>
            <a:picLocks noChangeAspect="1"/>
          </p:cNvPicPr>
          <p:nvPr/>
        </p:nvPicPr>
        <p:blipFill>
          <a:blip r:embed="rId6"/>
          <a:stretch>
            <a:fillRect/>
          </a:stretch>
        </p:blipFill>
        <p:spPr>
          <a:xfrm>
            <a:off x="1827417" y="1155221"/>
            <a:ext cx="8624738" cy="4565094"/>
          </a:xfrm>
          <a:prstGeom prst="rect">
            <a:avLst/>
          </a:prstGeom>
        </p:spPr>
      </p:pic>
      <p:pic>
        <p:nvPicPr>
          <p:cNvPr id="5" name="Audio 4">
            <a:hlinkClick r:id="" action="ppaction://media"/>
            <a:extLst>
              <a:ext uri="{FF2B5EF4-FFF2-40B4-BE49-F238E27FC236}">
                <a16:creationId xmlns:a16="http://schemas.microsoft.com/office/drawing/2014/main" id="{143D4C97-FDD3-4DEF-A257-55B573ABB94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49276547"/>
      </p:ext>
    </p:extLst>
  </p:cSld>
  <p:clrMapOvr>
    <a:masterClrMapping/>
  </p:clrMapOvr>
  <p:transition advTm="306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52"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53"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55" name="Rectangle 54">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9A145836-90C8-4025-B91D-8AAAFD7213AC}"/>
              </a:ext>
            </a:extLst>
          </p:cNvPr>
          <p:cNvSpPr>
            <a:spLocks noGrp="1"/>
          </p:cNvSpPr>
          <p:nvPr>
            <p:ph type="title"/>
          </p:nvPr>
        </p:nvSpPr>
        <p:spPr>
          <a:xfrm>
            <a:off x="4395355" y="269440"/>
            <a:ext cx="7187045" cy="1097280"/>
          </a:xfrm>
        </p:spPr>
        <p:txBody>
          <a:bodyPr>
            <a:noAutofit/>
          </a:bodyPr>
          <a:lstStyle/>
          <a:p>
            <a:pPr algn="r"/>
            <a:r>
              <a:rPr lang="en-US" sz="3200" dirty="0"/>
              <a:t>Example: CI for Palletized Shipment – Item &amp; Footer Sections </a:t>
            </a:r>
          </a:p>
        </p:txBody>
      </p:sp>
      <p:pic>
        <p:nvPicPr>
          <p:cNvPr id="2" name="Picture 1">
            <a:extLst>
              <a:ext uri="{FF2B5EF4-FFF2-40B4-BE49-F238E27FC236}">
                <a16:creationId xmlns:a16="http://schemas.microsoft.com/office/drawing/2014/main" id="{56F126B6-BC5A-4C08-98A4-94AABBBAC1D7}"/>
              </a:ext>
            </a:extLst>
          </p:cNvPr>
          <p:cNvPicPr>
            <a:picLocks noChangeAspect="1"/>
          </p:cNvPicPr>
          <p:nvPr/>
        </p:nvPicPr>
        <p:blipFill>
          <a:blip r:embed="rId6"/>
          <a:stretch>
            <a:fillRect/>
          </a:stretch>
        </p:blipFill>
        <p:spPr>
          <a:xfrm>
            <a:off x="1372361" y="1355111"/>
            <a:ext cx="9435766" cy="1376780"/>
          </a:xfrm>
          <a:prstGeom prst="rect">
            <a:avLst/>
          </a:prstGeom>
        </p:spPr>
      </p:pic>
      <p:pic>
        <p:nvPicPr>
          <p:cNvPr id="3" name="Picture 2">
            <a:extLst>
              <a:ext uri="{FF2B5EF4-FFF2-40B4-BE49-F238E27FC236}">
                <a16:creationId xmlns:a16="http://schemas.microsoft.com/office/drawing/2014/main" id="{6B8ACBD0-E447-421E-A554-AEC3F07F2F59}"/>
              </a:ext>
            </a:extLst>
          </p:cNvPr>
          <p:cNvPicPr>
            <a:picLocks noChangeAspect="1"/>
          </p:cNvPicPr>
          <p:nvPr/>
        </p:nvPicPr>
        <p:blipFill>
          <a:blip r:embed="rId7"/>
          <a:stretch>
            <a:fillRect/>
          </a:stretch>
        </p:blipFill>
        <p:spPr>
          <a:xfrm>
            <a:off x="1372361" y="2855945"/>
            <a:ext cx="9435766" cy="2882421"/>
          </a:xfrm>
          <a:prstGeom prst="rect">
            <a:avLst/>
          </a:prstGeom>
        </p:spPr>
      </p:pic>
      <p:pic>
        <p:nvPicPr>
          <p:cNvPr id="4" name="Audio 3">
            <a:hlinkClick r:id="" action="ppaction://media"/>
            <a:extLst>
              <a:ext uri="{FF2B5EF4-FFF2-40B4-BE49-F238E27FC236}">
                <a16:creationId xmlns:a16="http://schemas.microsoft.com/office/drawing/2014/main" id="{929C1061-25D2-4373-B167-F9C430BFF44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12254088"/>
      </p:ext>
    </p:extLst>
  </p:cSld>
  <p:clrMapOvr>
    <a:masterClrMapping/>
  </p:clrMapOvr>
  <p:transition advTm="173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Commercial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9517724" y="1081406"/>
            <a:ext cx="3461768" cy="4615725"/>
          </a:xfrm>
        </p:spPr>
        <p:txBody>
          <a:bodyPr/>
          <a:lstStyle/>
          <a:p>
            <a:endParaRPr lang="en-US" dirty="0"/>
          </a:p>
          <a:p>
            <a:endParaRPr lang="en-US" dirty="0"/>
          </a:p>
          <a:p>
            <a:endParaRPr lang="en-US" dirty="0"/>
          </a:p>
          <a:p>
            <a:endParaRPr lang="en-US" dirty="0"/>
          </a:p>
          <a:p>
            <a:pPr marL="0" indent="0">
              <a:buNone/>
            </a:pPr>
            <a:endParaRPr lang="en-US" dirty="0"/>
          </a:p>
        </p:txBody>
      </p:sp>
      <p:sp>
        <p:nvSpPr>
          <p:cNvPr id="10" name="Content Placeholder 2">
            <a:extLst>
              <a:ext uri="{FF2B5EF4-FFF2-40B4-BE49-F238E27FC236}">
                <a16:creationId xmlns:a16="http://schemas.microsoft.com/office/drawing/2014/main" id="{B5FCF311-A252-4923-8236-FE84E1F23B18}"/>
              </a:ext>
            </a:extLst>
          </p:cNvPr>
          <p:cNvSpPr txBox="1">
            <a:spLocks/>
          </p:cNvSpPr>
          <p:nvPr/>
        </p:nvSpPr>
        <p:spPr>
          <a:xfrm>
            <a:off x="1028462" y="1424067"/>
            <a:ext cx="10813767" cy="516449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buFont typeface="Wingdings" panose="05000000000000000000" pitchFamily="2" charset="2"/>
              <a:buChar char="§"/>
            </a:pPr>
            <a:r>
              <a:rPr lang="en-US" sz="1600" dirty="0"/>
              <a:t>Pre-alert Requirement: Email the Commercial Invoice  (Scanned copy, Excel File or PDF) to:</a:t>
            </a:r>
          </a:p>
          <a:p>
            <a:pPr lvl="1">
              <a:lnSpc>
                <a:spcPct val="114000"/>
              </a:lnSpc>
              <a:buFont typeface="Wingdings" panose="05000000000000000000" pitchFamily="2" charset="2"/>
              <a:buChar char="§"/>
            </a:pPr>
            <a:r>
              <a:rPr lang="en-US" sz="1600" dirty="0">
                <a:hlinkClick r:id="rId6"/>
              </a:rPr>
              <a:t>amelogistics@harley-davidson.com</a:t>
            </a:r>
            <a:endParaRPr lang="en-US" sz="1600" dirty="0"/>
          </a:p>
          <a:p>
            <a:pPr lvl="1">
              <a:lnSpc>
                <a:spcPct val="114000"/>
              </a:lnSpc>
              <a:buFont typeface="Wingdings" panose="05000000000000000000" pitchFamily="2" charset="2"/>
              <a:buChar char="§"/>
            </a:pPr>
            <a:r>
              <a:rPr lang="en-US" sz="1600" dirty="0"/>
              <a:t>Include the </a:t>
            </a:r>
            <a:r>
              <a:rPr lang="en-US" sz="1600" b="1" dirty="0"/>
              <a:t>Inland Tracking </a:t>
            </a:r>
            <a:r>
              <a:rPr lang="en-US" sz="1600" dirty="0"/>
              <a:t>information. </a:t>
            </a:r>
          </a:p>
          <a:p>
            <a:pPr>
              <a:lnSpc>
                <a:spcPct val="114000"/>
              </a:lnSpc>
              <a:buFont typeface="Wingdings" panose="05000000000000000000" pitchFamily="2" charset="2"/>
              <a:buChar char="§"/>
            </a:pPr>
            <a:r>
              <a:rPr lang="en-US" sz="1600" dirty="0"/>
              <a:t>The Advance Ship Notice (ASN) will be compared to the Commercial Invoice in the audit.  It must be sent at time of shipment.</a:t>
            </a:r>
          </a:p>
          <a:p>
            <a:pPr>
              <a:lnSpc>
                <a:spcPct val="114000"/>
              </a:lnSpc>
              <a:buFont typeface="Wingdings" panose="05000000000000000000" pitchFamily="2" charset="2"/>
              <a:buChar char="§"/>
            </a:pPr>
            <a:r>
              <a:rPr lang="en-US" sz="1600" dirty="0"/>
              <a:t>If any corrections to the Commercial Invoice are required, the Audit team will provide feedback to the supplier. Supplier must re-submit a corrected Commercial Invoice. </a:t>
            </a:r>
          </a:p>
          <a:p>
            <a:pPr>
              <a:lnSpc>
                <a:spcPct val="114000"/>
              </a:lnSpc>
              <a:buFont typeface="Wingdings" panose="05000000000000000000" pitchFamily="2" charset="2"/>
              <a:buChar char="§"/>
            </a:pPr>
            <a:r>
              <a:rPr lang="en-US" sz="1600" dirty="0"/>
              <a:t>Issue resolution for non-compliant shipments is required within 24 hours. </a:t>
            </a:r>
          </a:p>
          <a:p>
            <a:pPr>
              <a:lnSpc>
                <a:spcPct val="114000"/>
              </a:lnSpc>
              <a:buFont typeface="Wingdings" panose="05000000000000000000" pitchFamily="2" charset="2"/>
              <a:buChar char="§"/>
            </a:pPr>
            <a:r>
              <a:rPr lang="en-US" sz="1600" dirty="0"/>
              <a:t>Non-compliant shipment documentation can impact the cross-docking process at the WCCC and may result in a </a:t>
            </a:r>
            <a:r>
              <a:rPr lang="en-US" sz="1600" b="1" dirty="0"/>
              <a:t>financial penalty </a:t>
            </a:r>
            <a:r>
              <a:rPr lang="en-US" sz="1600" dirty="0"/>
              <a:t>to the Supplier from Harley-Davidson. </a:t>
            </a:r>
            <a:endParaRPr lang="en-US" sz="1600" b="1" dirty="0"/>
          </a:p>
          <a:p>
            <a:pPr>
              <a:lnSpc>
                <a:spcPct val="114000"/>
              </a:lnSpc>
              <a:buFont typeface="Wingdings" panose="05000000000000000000" pitchFamily="2" charset="2"/>
              <a:buChar char="§"/>
            </a:pPr>
            <a:endParaRPr lang="en-US" sz="1600" dirty="0"/>
          </a:p>
          <a:p>
            <a:pPr marL="0" indent="0">
              <a:lnSpc>
                <a:spcPct val="114000"/>
              </a:lnSpc>
              <a:buNone/>
            </a:pPr>
            <a:r>
              <a:rPr lang="en-US" sz="1600" dirty="0"/>
              <a:t>Note that each shipment will require 3 physical copies (in a pouch) of the completed compliant Commercial Invoice.  Labeling &amp; packing instructions will be described later in this training module. </a:t>
            </a:r>
          </a:p>
        </p:txBody>
      </p:sp>
      <p:pic>
        <p:nvPicPr>
          <p:cNvPr id="6" name="Audio 5">
            <a:hlinkClick r:id="" action="ppaction://media"/>
            <a:extLst>
              <a:ext uri="{FF2B5EF4-FFF2-40B4-BE49-F238E27FC236}">
                <a16:creationId xmlns:a16="http://schemas.microsoft.com/office/drawing/2014/main" id="{E0D7E3AD-8197-410E-942D-86AAE1F9CAC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35529680"/>
      </p:ext>
    </p:extLst>
  </p:cSld>
  <p:clrMapOvr>
    <a:masterClrMapping/>
  </p:clrMapOvr>
  <p:transition advTm="673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Effect transition="in" filter="wipe(right)">
                                      <p:cBhvr>
                                        <p:cTn id="11" dur="500"/>
                                        <p:tgtEl>
                                          <p:spTgt spid="10">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wipe(right)">
                                      <p:cBhvr>
                                        <p:cTn id="16" dur="500"/>
                                        <p:tgtEl>
                                          <p:spTgt spid="1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wipe(right)">
                                      <p:cBhvr>
                                        <p:cTn id="21" dur="500"/>
                                        <p:tgtEl>
                                          <p:spTgt spid="10">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0">
                                            <p:txEl>
                                              <p:pRg st="6" end="6"/>
                                            </p:txEl>
                                          </p:spTgt>
                                        </p:tgtEl>
                                        <p:attrNameLst>
                                          <p:attrName>style.visibility</p:attrName>
                                        </p:attrNameLst>
                                      </p:cBhvr>
                                      <p:to>
                                        <p:strVal val="visible"/>
                                      </p:to>
                                    </p:set>
                                    <p:animEffect transition="in" filter="wipe(right)">
                                      <p:cBhvr>
                                        <p:cTn id="26" dur="500"/>
                                        <p:tgtEl>
                                          <p:spTgt spid="10">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wipe(right)">
                                      <p:cBhvr>
                                        <p:cTn id="31"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Packing list requirements</a:t>
            </a:r>
          </a:p>
        </p:txBody>
      </p:sp>
      <p:pic>
        <p:nvPicPr>
          <p:cNvPr id="3" name="Audio 2">
            <a:hlinkClick r:id="" action="ppaction://media"/>
            <a:extLst>
              <a:ext uri="{FF2B5EF4-FFF2-40B4-BE49-F238E27FC236}">
                <a16:creationId xmlns:a16="http://schemas.microsoft.com/office/drawing/2014/main" id="{C18381EC-DA8F-41BA-AE74-B419F03F9F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04852593"/>
      </p:ext>
    </p:extLst>
  </p:cSld>
  <p:clrMapOvr>
    <a:masterClrMapping/>
  </p:clrMapOvr>
  <p:transition advTm="36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5600700" y="269440"/>
            <a:ext cx="5981699" cy="1097280"/>
          </a:xfrm>
        </p:spPr>
        <p:txBody>
          <a:bodyPr>
            <a:noAutofit/>
          </a:bodyPr>
          <a:lstStyle/>
          <a:p>
            <a:pPr algn="r"/>
            <a:r>
              <a:rPr lang="en-US" sz="3600" dirty="0"/>
              <a:t>Packing List </a:t>
            </a:r>
            <a:br>
              <a:rPr lang="en-US" sz="3600" dirty="0"/>
            </a:br>
            <a:r>
              <a:rPr lang="en-US" sz="3600" dirty="0"/>
              <a:t>Instructions – U.S. Suppliers </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9517724" y="1081406"/>
            <a:ext cx="3461768" cy="4615725"/>
          </a:xfrm>
        </p:spPr>
        <p:txBody>
          <a:bodyPr/>
          <a:lstStyle/>
          <a:p>
            <a:endParaRPr lang="en-US" dirty="0"/>
          </a:p>
          <a:p>
            <a:endParaRPr lang="en-US" dirty="0"/>
          </a:p>
          <a:p>
            <a:endParaRPr lang="en-US" dirty="0"/>
          </a:p>
          <a:p>
            <a:endParaRPr lang="en-US" dirty="0"/>
          </a:p>
          <a:p>
            <a:pPr marL="0" indent="0">
              <a:buNone/>
            </a:pPr>
            <a:endParaRPr lang="en-US"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992932" y="2379144"/>
            <a:ext cx="3797288" cy="416124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buFont typeface="Wingdings" panose="05000000000000000000" pitchFamily="2" charset="2"/>
              <a:buChar char="§"/>
            </a:pPr>
            <a:r>
              <a:rPr lang="en-US" dirty="0"/>
              <a:t>US Suppliers:  Select tab for US Supplier Packing List </a:t>
            </a:r>
          </a:p>
          <a:p>
            <a:pPr>
              <a:lnSpc>
                <a:spcPct val="114000"/>
              </a:lnSpc>
              <a:buFont typeface="Wingdings" panose="05000000000000000000" pitchFamily="2" charset="2"/>
              <a:buChar char="§"/>
            </a:pPr>
            <a:r>
              <a:rPr lang="en-US" dirty="0"/>
              <a:t>Some fields on the Packing list will populate from the completed Commercial Invoice</a:t>
            </a:r>
          </a:p>
          <a:p>
            <a:pPr lvl="1">
              <a:lnSpc>
                <a:spcPct val="114000"/>
              </a:lnSpc>
              <a:buFont typeface="Wingdings" panose="05000000000000000000" pitchFamily="2" charset="2"/>
              <a:buChar char="§"/>
            </a:pPr>
            <a:r>
              <a:rPr lang="en-US" dirty="0"/>
              <a:t>Example shows the pre-populated fields.</a:t>
            </a:r>
          </a:p>
        </p:txBody>
      </p:sp>
      <p:grpSp>
        <p:nvGrpSpPr>
          <p:cNvPr id="7" name="Group 6">
            <a:extLst>
              <a:ext uri="{FF2B5EF4-FFF2-40B4-BE49-F238E27FC236}">
                <a16:creationId xmlns:a16="http://schemas.microsoft.com/office/drawing/2014/main" id="{81BC2A27-EC88-48EC-8DA7-3E3DB7671ABD}"/>
              </a:ext>
            </a:extLst>
          </p:cNvPr>
          <p:cNvGrpSpPr/>
          <p:nvPr/>
        </p:nvGrpSpPr>
        <p:grpSpPr>
          <a:xfrm>
            <a:off x="1212498" y="1602889"/>
            <a:ext cx="5844518" cy="655248"/>
            <a:chOff x="958994" y="757396"/>
            <a:chExt cx="5566498" cy="526614"/>
          </a:xfrm>
        </p:grpSpPr>
        <p:pic>
          <p:nvPicPr>
            <p:cNvPr id="5" name="Picture 4">
              <a:extLst>
                <a:ext uri="{FF2B5EF4-FFF2-40B4-BE49-F238E27FC236}">
                  <a16:creationId xmlns:a16="http://schemas.microsoft.com/office/drawing/2014/main" id="{D12FCE08-77E2-4674-AB6F-41290E77499D}"/>
                </a:ext>
              </a:extLst>
            </p:cNvPr>
            <p:cNvPicPr>
              <a:picLocks noChangeAspect="1"/>
            </p:cNvPicPr>
            <p:nvPr/>
          </p:nvPicPr>
          <p:blipFill>
            <a:blip r:embed="rId6"/>
            <a:stretch>
              <a:fillRect/>
            </a:stretch>
          </p:blipFill>
          <p:spPr>
            <a:xfrm>
              <a:off x="958994" y="757396"/>
              <a:ext cx="5566498" cy="324010"/>
            </a:xfrm>
            <a:prstGeom prst="rect">
              <a:avLst/>
            </a:prstGeom>
            <a:ln w="28575">
              <a:solidFill>
                <a:srgbClr val="002060"/>
              </a:solidFill>
            </a:ln>
          </p:spPr>
        </p:pic>
        <p:sp>
          <p:nvSpPr>
            <p:cNvPr id="6" name="Arrow: Up 5">
              <a:extLst>
                <a:ext uri="{FF2B5EF4-FFF2-40B4-BE49-F238E27FC236}">
                  <a16:creationId xmlns:a16="http://schemas.microsoft.com/office/drawing/2014/main" id="{6A91222E-AA08-4454-A295-3480BF33F5F4}"/>
                </a:ext>
              </a:extLst>
            </p:cNvPr>
            <p:cNvSpPr/>
            <p:nvPr/>
          </p:nvSpPr>
          <p:spPr>
            <a:xfrm>
              <a:off x="4031673" y="987136"/>
              <a:ext cx="342900" cy="296874"/>
            </a:xfrm>
            <a:prstGeom prst="upArrow">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29DEBD3E-04CF-4E69-81FA-CC326CB012E1}"/>
              </a:ext>
            </a:extLst>
          </p:cNvPr>
          <p:cNvPicPr>
            <a:picLocks noChangeAspect="1"/>
          </p:cNvPicPr>
          <p:nvPr/>
        </p:nvPicPr>
        <p:blipFill>
          <a:blip r:embed="rId7"/>
          <a:stretch>
            <a:fillRect/>
          </a:stretch>
        </p:blipFill>
        <p:spPr>
          <a:xfrm>
            <a:off x="960733" y="2547118"/>
            <a:ext cx="6763257" cy="3334568"/>
          </a:xfrm>
          <a:prstGeom prst="rect">
            <a:avLst/>
          </a:prstGeom>
          <a:ln w="28575">
            <a:solidFill>
              <a:srgbClr val="002060"/>
            </a:solidFill>
          </a:ln>
        </p:spPr>
      </p:pic>
      <p:pic>
        <p:nvPicPr>
          <p:cNvPr id="4" name="Audio 3">
            <a:hlinkClick r:id="" action="ppaction://media"/>
            <a:extLst>
              <a:ext uri="{FF2B5EF4-FFF2-40B4-BE49-F238E27FC236}">
                <a16:creationId xmlns:a16="http://schemas.microsoft.com/office/drawing/2014/main" id="{46FE04E3-0F8A-40FA-8D4D-C853570A023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429168"/>
      </p:ext>
    </p:extLst>
  </p:cSld>
  <p:clrMapOvr>
    <a:masterClrMapping/>
  </p:clrMapOvr>
  <p:transition advTm="173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right)">
                                      <p:cBhvr>
                                        <p:cTn id="11" dur="500"/>
                                        <p:tgtEl>
                                          <p:spTgt spid="13">
                                            <p:txEl>
                                              <p:pRg st="1" end="1"/>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wipe(right)">
                                      <p:cBhvr>
                                        <p:cTn id="1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5402180" y="233346"/>
            <a:ext cx="6180220" cy="1097280"/>
          </a:xfrm>
        </p:spPr>
        <p:txBody>
          <a:bodyPr>
            <a:noAutofit/>
          </a:bodyPr>
          <a:lstStyle/>
          <a:p>
            <a:pPr algn="r"/>
            <a:r>
              <a:rPr lang="en-US" sz="3600" dirty="0"/>
              <a:t>Packing List </a:t>
            </a:r>
            <a:br>
              <a:rPr lang="en-US" sz="3600" dirty="0"/>
            </a:br>
            <a:r>
              <a:rPr lang="en-US" sz="3600" dirty="0"/>
              <a:t>Instructions – U.S. Suppliers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9517724" y="1081406"/>
            <a:ext cx="3461768" cy="4615725"/>
          </a:xfrm>
        </p:spPr>
        <p:txBody>
          <a:bodyPr/>
          <a:lstStyle/>
          <a:p>
            <a:endParaRPr lang="en-US" dirty="0"/>
          </a:p>
          <a:p>
            <a:endParaRPr lang="en-US" dirty="0"/>
          </a:p>
          <a:p>
            <a:endParaRPr lang="en-US" dirty="0"/>
          </a:p>
          <a:p>
            <a:endParaRPr lang="en-US" dirty="0"/>
          </a:p>
          <a:p>
            <a:pPr marL="0" indent="0">
              <a:buNone/>
            </a:pPr>
            <a:endParaRPr lang="en-US"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831754" y="1830504"/>
            <a:ext cx="4153731" cy="4161243"/>
          </a:xfrm>
          <a:prstGeom prst="rect">
            <a:avLst/>
          </a:prstGeom>
        </p:spPr>
        <p:txBody>
          <a:bodyPr vert="horz" lIns="91440" tIns="45720" rIns="91440" bIns="45720" rtlCol="0">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buFont typeface="Wingdings" panose="05000000000000000000" pitchFamily="2" charset="2"/>
              <a:buChar char="§"/>
            </a:pPr>
            <a:r>
              <a:rPr lang="en-US" dirty="0"/>
              <a:t>US Suppliers - Complete the required fields on the packing list including:</a:t>
            </a:r>
          </a:p>
          <a:p>
            <a:pPr lvl="1">
              <a:lnSpc>
                <a:spcPct val="114000"/>
              </a:lnSpc>
              <a:buFont typeface="Wingdings" panose="05000000000000000000" pitchFamily="2" charset="2"/>
              <a:buChar char="§"/>
            </a:pPr>
            <a:r>
              <a:rPr lang="en-US" dirty="0"/>
              <a:t>Order Date</a:t>
            </a:r>
          </a:p>
          <a:p>
            <a:pPr lvl="1">
              <a:lnSpc>
                <a:spcPct val="114000"/>
              </a:lnSpc>
              <a:buFont typeface="Wingdings" panose="05000000000000000000" pitchFamily="2" charset="2"/>
              <a:buChar char="§"/>
            </a:pPr>
            <a:r>
              <a:rPr lang="en-US" dirty="0"/>
              <a:t>Ship Date</a:t>
            </a:r>
          </a:p>
          <a:p>
            <a:pPr lvl="1">
              <a:lnSpc>
                <a:spcPct val="114000"/>
              </a:lnSpc>
              <a:buFont typeface="Wingdings" panose="05000000000000000000" pitchFamily="2" charset="2"/>
              <a:buChar char="§"/>
            </a:pPr>
            <a:r>
              <a:rPr lang="en-US" dirty="0"/>
              <a:t>Purchase Order #</a:t>
            </a:r>
          </a:p>
          <a:p>
            <a:pPr lvl="1">
              <a:lnSpc>
                <a:spcPct val="114000"/>
              </a:lnSpc>
              <a:buFont typeface="Wingdings" panose="05000000000000000000" pitchFamily="2" charset="2"/>
              <a:buChar char="§"/>
            </a:pPr>
            <a:r>
              <a:rPr lang="en-US" dirty="0"/>
              <a:t>Gross Weight</a:t>
            </a:r>
          </a:p>
          <a:p>
            <a:pPr lvl="1">
              <a:lnSpc>
                <a:spcPct val="114000"/>
              </a:lnSpc>
              <a:buFont typeface="Wingdings" panose="05000000000000000000" pitchFamily="2" charset="2"/>
              <a:buChar char="§"/>
            </a:pPr>
            <a:r>
              <a:rPr lang="en-US" dirty="0"/>
              <a:t>Quantity Ordered</a:t>
            </a:r>
          </a:p>
          <a:p>
            <a:pPr>
              <a:lnSpc>
                <a:spcPct val="114000"/>
              </a:lnSpc>
              <a:buFont typeface="Wingdings" panose="05000000000000000000" pitchFamily="2" charset="2"/>
              <a:buChar char="§"/>
            </a:pPr>
            <a:r>
              <a:rPr lang="en-US" dirty="0"/>
              <a:t>If suppliers use their own Packing List template it must depict the exact Ship To data as provided in the template and in Appendix A on H-DSN.  </a:t>
            </a:r>
          </a:p>
          <a:p>
            <a:pPr marL="0" indent="0">
              <a:lnSpc>
                <a:spcPct val="114000"/>
              </a:lnSpc>
              <a:buNone/>
            </a:pPr>
            <a:endParaRPr lang="en-US" dirty="0"/>
          </a:p>
        </p:txBody>
      </p:sp>
      <p:pic>
        <p:nvPicPr>
          <p:cNvPr id="8" name="Picture 7">
            <a:extLst>
              <a:ext uri="{FF2B5EF4-FFF2-40B4-BE49-F238E27FC236}">
                <a16:creationId xmlns:a16="http://schemas.microsoft.com/office/drawing/2014/main" id="{A9AEDC50-41E7-452F-9E2A-98AA3EE09706}"/>
              </a:ext>
            </a:extLst>
          </p:cNvPr>
          <p:cNvPicPr>
            <a:picLocks noChangeAspect="1"/>
          </p:cNvPicPr>
          <p:nvPr/>
        </p:nvPicPr>
        <p:blipFill>
          <a:blip r:embed="rId6"/>
          <a:stretch>
            <a:fillRect/>
          </a:stretch>
        </p:blipFill>
        <p:spPr>
          <a:xfrm>
            <a:off x="858067" y="1923015"/>
            <a:ext cx="6719073" cy="3356214"/>
          </a:xfrm>
          <a:prstGeom prst="rect">
            <a:avLst/>
          </a:prstGeom>
          <a:ln w="28575">
            <a:solidFill>
              <a:srgbClr val="002060"/>
            </a:solidFill>
          </a:ln>
        </p:spPr>
      </p:pic>
      <p:pic>
        <p:nvPicPr>
          <p:cNvPr id="4" name="Audio 3">
            <a:hlinkClick r:id="" action="ppaction://media"/>
            <a:extLst>
              <a:ext uri="{FF2B5EF4-FFF2-40B4-BE49-F238E27FC236}">
                <a16:creationId xmlns:a16="http://schemas.microsoft.com/office/drawing/2014/main" id="{3BA0E18E-859E-476D-B326-428E16957C9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29241706"/>
      </p:ext>
    </p:extLst>
  </p:cSld>
  <p:clrMapOvr>
    <a:masterClrMapping/>
  </p:clrMapOvr>
  <p:transition advTm="42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6" end="6"/>
                                            </p:txEl>
                                          </p:spTgt>
                                        </p:tgtEl>
                                        <p:attrNameLst>
                                          <p:attrName>style.visibility</p:attrName>
                                        </p:attrNameLst>
                                      </p:cBhvr>
                                      <p:to>
                                        <p:strVal val="visible"/>
                                      </p:to>
                                    </p:set>
                                    <p:animEffect transition="in" filter="wipe(right)">
                                      <p:cBhvr>
                                        <p:cTn id="11"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Overview of supplier process</a:t>
            </a:r>
          </a:p>
        </p:txBody>
      </p:sp>
      <p:pic>
        <p:nvPicPr>
          <p:cNvPr id="3" name="Audio 2">
            <a:hlinkClick r:id="" action="ppaction://media"/>
            <a:extLst>
              <a:ext uri="{FF2B5EF4-FFF2-40B4-BE49-F238E27FC236}">
                <a16:creationId xmlns:a16="http://schemas.microsoft.com/office/drawing/2014/main" id="{B05C918D-4881-4416-B38F-1898734D34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97648212"/>
      </p:ext>
    </p:extLst>
  </p:cSld>
  <p:clrMapOvr>
    <a:masterClrMapping/>
  </p:clrMapOvr>
  <p:transition advTm="115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4632158" y="269440"/>
            <a:ext cx="6950242" cy="1097280"/>
          </a:xfrm>
        </p:spPr>
        <p:txBody>
          <a:bodyPr>
            <a:noAutofit/>
          </a:bodyPr>
          <a:lstStyle/>
          <a:p>
            <a:pPr algn="r"/>
            <a:r>
              <a:rPr lang="en-US" sz="3600" dirty="0"/>
              <a:t>Packing List </a:t>
            </a:r>
            <a:br>
              <a:rPr lang="en-US" sz="3600" dirty="0"/>
            </a:br>
            <a:r>
              <a:rPr lang="en-US" sz="3600" dirty="0"/>
              <a:t>Instructions – Non-U.S. Suppliers </a:t>
            </a:r>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247467" y="1574254"/>
            <a:ext cx="4508546" cy="4679790"/>
          </a:xfrm>
          <a:prstGeom prst="rect">
            <a:avLst/>
          </a:prstGeom>
        </p:spPr>
        <p:txBody>
          <a:bodyPr vert="horz" lIns="91440" tIns="45720" rIns="91440" bIns="45720" rtlCol="0">
            <a:normAutofit fontScale="85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pPr>
            <a:r>
              <a:rPr lang="en-US" dirty="0"/>
              <a:t>Non-U.S. Suppliers:  Select tab for Non-US Supplier Packing List</a:t>
            </a:r>
          </a:p>
          <a:p>
            <a:pPr>
              <a:lnSpc>
                <a:spcPct val="114000"/>
              </a:lnSpc>
            </a:pPr>
            <a:r>
              <a:rPr lang="en-US" dirty="0"/>
              <a:t>Some fields on the Packing list will populate from the completed Commercial Invoice</a:t>
            </a:r>
          </a:p>
          <a:p>
            <a:pPr lvl="1">
              <a:lnSpc>
                <a:spcPct val="114000"/>
              </a:lnSpc>
            </a:pPr>
            <a:r>
              <a:rPr lang="en-US" dirty="0"/>
              <a:t>Example shows the pre-populated fields. </a:t>
            </a:r>
          </a:p>
          <a:p>
            <a:pPr>
              <a:lnSpc>
                <a:spcPct val="114000"/>
              </a:lnSpc>
            </a:pPr>
            <a:r>
              <a:rPr lang="en-US" dirty="0"/>
              <a:t>This Non-US Packing List includes an additional section for Shipping Marks. This data will populate from the Consignee /Ship To field on the Commercial Invoice Template. </a:t>
            </a:r>
          </a:p>
          <a:p>
            <a:pPr>
              <a:lnSpc>
                <a:spcPct val="114000"/>
              </a:lnSpc>
            </a:pPr>
            <a:r>
              <a:rPr lang="en-US" dirty="0"/>
              <a:t>If suppliers use their own Packing List template it must depict the exact Ship To data as provided in the template and in Appendix A on H-DSN. </a:t>
            </a:r>
          </a:p>
        </p:txBody>
      </p:sp>
      <p:grpSp>
        <p:nvGrpSpPr>
          <p:cNvPr id="16" name="Group 15">
            <a:extLst>
              <a:ext uri="{FF2B5EF4-FFF2-40B4-BE49-F238E27FC236}">
                <a16:creationId xmlns:a16="http://schemas.microsoft.com/office/drawing/2014/main" id="{CF25EE94-0227-47B1-9D36-47FAE1442F5D}"/>
              </a:ext>
            </a:extLst>
          </p:cNvPr>
          <p:cNvGrpSpPr/>
          <p:nvPr/>
        </p:nvGrpSpPr>
        <p:grpSpPr>
          <a:xfrm>
            <a:off x="1157932" y="1581100"/>
            <a:ext cx="5566498" cy="569770"/>
            <a:chOff x="1157932" y="1713926"/>
            <a:chExt cx="5566498" cy="569770"/>
          </a:xfrm>
        </p:grpSpPr>
        <p:pic>
          <p:nvPicPr>
            <p:cNvPr id="10" name="Picture 9">
              <a:extLst>
                <a:ext uri="{FF2B5EF4-FFF2-40B4-BE49-F238E27FC236}">
                  <a16:creationId xmlns:a16="http://schemas.microsoft.com/office/drawing/2014/main" id="{51D2B871-E217-4AD2-B225-03022965B993}"/>
                </a:ext>
              </a:extLst>
            </p:cNvPr>
            <p:cNvPicPr>
              <a:picLocks noChangeAspect="1"/>
            </p:cNvPicPr>
            <p:nvPr/>
          </p:nvPicPr>
          <p:blipFill>
            <a:blip r:embed="rId6"/>
            <a:stretch>
              <a:fillRect/>
            </a:stretch>
          </p:blipFill>
          <p:spPr>
            <a:xfrm>
              <a:off x="1157932" y="1713926"/>
              <a:ext cx="5566498" cy="324010"/>
            </a:xfrm>
            <a:prstGeom prst="rect">
              <a:avLst/>
            </a:prstGeom>
            <a:ln w="28575">
              <a:solidFill>
                <a:srgbClr val="002060"/>
              </a:solidFill>
            </a:ln>
          </p:spPr>
        </p:pic>
        <p:sp>
          <p:nvSpPr>
            <p:cNvPr id="11" name="Arrow: Up 10">
              <a:extLst>
                <a:ext uri="{FF2B5EF4-FFF2-40B4-BE49-F238E27FC236}">
                  <a16:creationId xmlns:a16="http://schemas.microsoft.com/office/drawing/2014/main" id="{FBAA28CC-BAC4-4495-9773-03BBDE1BE247}"/>
                </a:ext>
              </a:extLst>
            </p:cNvPr>
            <p:cNvSpPr/>
            <p:nvPr/>
          </p:nvSpPr>
          <p:spPr>
            <a:xfrm>
              <a:off x="5391589" y="1986822"/>
              <a:ext cx="342900" cy="296874"/>
            </a:xfrm>
            <a:prstGeom prst="upArrow">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1DF1D55A-6758-4C0E-8534-E467CCA355D9}"/>
              </a:ext>
            </a:extLst>
          </p:cNvPr>
          <p:cNvPicPr>
            <a:picLocks noChangeAspect="1"/>
          </p:cNvPicPr>
          <p:nvPr/>
        </p:nvPicPr>
        <p:blipFill>
          <a:blip r:embed="rId7"/>
          <a:stretch>
            <a:fillRect/>
          </a:stretch>
        </p:blipFill>
        <p:spPr>
          <a:xfrm>
            <a:off x="983272" y="2365250"/>
            <a:ext cx="5741158" cy="3535142"/>
          </a:xfrm>
          <a:prstGeom prst="rect">
            <a:avLst/>
          </a:prstGeom>
          <a:ln w="28575">
            <a:solidFill>
              <a:srgbClr val="002060"/>
            </a:solidFill>
          </a:ln>
        </p:spPr>
      </p:pic>
      <p:pic>
        <p:nvPicPr>
          <p:cNvPr id="3" name="Audio 2">
            <a:hlinkClick r:id="" action="ppaction://media"/>
            <a:extLst>
              <a:ext uri="{FF2B5EF4-FFF2-40B4-BE49-F238E27FC236}">
                <a16:creationId xmlns:a16="http://schemas.microsoft.com/office/drawing/2014/main" id="{6828F467-83EF-4F36-BF19-72E80EF8E8C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37413172"/>
      </p:ext>
    </p:extLst>
  </p:cSld>
  <p:clrMapOvr>
    <a:masterClrMapping/>
  </p:clrMapOvr>
  <p:transition advTm="478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right)">
                                      <p:cBhvr>
                                        <p:cTn id="11" dur="500"/>
                                        <p:tgtEl>
                                          <p:spTgt spid="13">
                                            <p:txEl>
                                              <p:pRg st="1" end="1"/>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wipe(right)">
                                      <p:cBhvr>
                                        <p:cTn id="14" dur="500"/>
                                        <p:tgtEl>
                                          <p:spTgt spid="1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right)">
                                      <p:cBhvr>
                                        <p:cTn id="19" dur="4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right)">
                                      <p:cBhvr>
                                        <p:cTn id="24" dur="6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Labeling requirements</a:t>
            </a:r>
          </a:p>
        </p:txBody>
      </p:sp>
      <p:pic>
        <p:nvPicPr>
          <p:cNvPr id="3" name="Audio 2">
            <a:hlinkClick r:id="" action="ppaction://media"/>
            <a:extLst>
              <a:ext uri="{FF2B5EF4-FFF2-40B4-BE49-F238E27FC236}">
                <a16:creationId xmlns:a16="http://schemas.microsoft.com/office/drawing/2014/main" id="{4B19A38A-7092-4096-9599-5B156942D4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24614540"/>
      </p:ext>
    </p:extLst>
  </p:cSld>
  <p:clrMapOvr>
    <a:masterClrMapping/>
  </p:clrMapOvr>
  <p:transition advTm="47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4319338" y="269440"/>
            <a:ext cx="7263062" cy="1097280"/>
          </a:xfrm>
        </p:spPr>
        <p:txBody>
          <a:bodyPr>
            <a:noAutofit/>
          </a:bodyPr>
          <a:lstStyle/>
          <a:p>
            <a:pPr algn="r"/>
            <a:r>
              <a:rPr lang="en-US" sz="3600" dirty="0"/>
              <a:t>Shipping Marks Label</a:t>
            </a:r>
            <a:br>
              <a:rPr lang="en-US" sz="3600" dirty="0"/>
            </a:br>
            <a:r>
              <a:rPr lang="en-US" sz="3600" dirty="0"/>
              <a:t>Requirements – Non-U.S. Suppliers </a:t>
            </a:r>
          </a:p>
        </p:txBody>
      </p:sp>
      <p:sp>
        <p:nvSpPr>
          <p:cNvPr id="7" name="TextBox 6">
            <a:extLst>
              <a:ext uri="{FF2B5EF4-FFF2-40B4-BE49-F238E27FC236}">
                <a16:creationId xmlns:a16="http://schemas.microsoft.com/office/drawing/2014/main" id="{60A1927E-F8AA-4D7E-99B3-9B6AA99D0907}"/>
              </a:ext>
            </a:extLst>
          </p:cNvPr>
          <p:cNvSpPr txBox="1"/>
          <p:nvPr/>
        </p:nvSpPr>
        <p:spPr>
          <a:xfrm>
            <a:off x="1186680" y="5569791"/>
            <a:ext cx="5561412" cy="1077218"/>
          </a:xfrm>
          <a:prstGeom prst="rect">
            <a:avLst/>
          </a:prstGeom>
          <a:noFill/>
        </p:spPr>
        <p:txBody>
          <a:bodyPr wrap="square" rtlCol="0">
            <a:spAutoFit/>
          </a:bodyPr>
          <a:lstStyle/>
          <a:p>
            <a:r>
              <a:rPr lang="en-US" sz="1600" b="1" u="sng" dirty="0"/>
              <a:t>Additional Information  :-</a:t>
            </a:r>
          </a:p>
          <a:p>
            <a:r>
              <a:rPr lang="en-US" sz="1600" b="1" dirty="0"/>
              <a:t>Label Color :</a:t>
            </a:r>
            <a:r>
              <a:rPr lang="en-US" sz="1600" dirty="0"/>
              <a:t> White</a:t>
            </a:r>
          </a:p>
          <a:p>
            <a:r>
              <a:rPr lang="en-US" sz="1600" b="1" dirty="0"/>
              <a:t>Font Color  : </a:t>
            </a:r>
            <a:r>
              <a:rPr lang="en-US" sz="1600" dirty="0"/>
              <a:t>Black</a:t>
            </a:r>
          </a:p>
          <a:p>
            <a:r>
              <a:rPr lang="en-US" sz="1600" b="1" dirty="0"/>
              <a:t>Font Type   : </a:t>
            </a:r>
            <a:r>
              <a:rPr lang="en-US" sz="1600" dirty="0"/>
              <a:t>Calibri </a:t>
            </a:r>
          </a:p>
        </p:txBody>
      </p:sp>
      <p:sp>
        <p:nvSpPr>
          <p:cNvPr id="8" name="Content Placeholder 2">
            <a:extLst>
              <a:ext uri="{FF2B5EF4-FFF2-40B4-BE49-F238E27FC236}">
                <a16:creationId xmlns:a16="http://schemas.microsoft.com/office/drawing/2014/main" id="{129A8741-62D3-4CD6-B3E9-EDDCEFB4B356}"/>
              </a:ext>
            </a:extLst>
          </p:cNvPr>
          <p:cNvSpPr txBox="1">
            <a:spLocks/>
          </p:cNvSpPr>
          <p:nvPr/>
        </p:nvSpPr>
        <p:spPr>
          <a:xfrm>
            <a:off x="8398933" y="2116490"/>
            <a:ext cx="3285069" cy="416124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14000"/>
              </a:lnSpc>
              <a:buFont typeface="Wingdings" panose="05000000000000000000" pitchFamily="2" charset="2"/>
              <a:buChar char="§"/>
            </a:pPr>
            <a:r>
              <a:rPr lang="en-US" dirty="0"/>
              <a:t>Non-US Suppliers:  must provide Shipping Mark labels on the shipment. </a:t>
            </a:r>
          </a:p>
          <a:p>
            <a:pPr>
              <a:lnSpc>
                <a:spcPct val="114000"/>
              </a:lnSpc>
              <a:buFont typeface="Wingdings" panose="05000000000000000000" pitchFamily="2" charset="2"/>
              <a:buChar char="§"/>
            </a:pPr>
            <a:r>
              <a:rPr lang="en-US" dirty="0"/>
              <a:t>The information on the label must match the information on the Non-US Packing List.</a:t>
            </a:r>
          </a:p>
        </p:txBody>
      </p:sp>
      <p:grpSp>
        <p:nvGrpSpPr>
          <p:cNvPr id="4" name="Group 3">
            <a:extLst>
              <a:ext uri="{FF2B5EF4-FFF2-40B4-BE49-F238E27FC236}">
                <a16:creationId xmlns:a16="http://schemas.microsoft.com/office/drawing/2014/main" id="{F32AAFE1-0A0B-4E5D-ACA6-7DDB388D3015}"/>
              </a:ext>
            </a:extLst>
          </p:cNvPr>
          <p:cNvGrpSpPr/>
          <p:nvPr/>
        </p:nvGrpSpPr>
        <p:grpSpPr>
          <a:xfrm>
            <a:off x="1186680" y="1714229"/>
            <a:ext cx="6886778" cy="3508053"/>
            <a:chOff x="1172221" y="1819807"/>
            <a:chExt cx="6886778" cy="3508053"/>
          </a:xfrm>
        </p:grpSpPr>
        <p:pic>
          <p:nvPicPr>
            <p:cNvPr id="6" name="Picture 2">
              <a:extLst>
                <a:ext uri="{FF2B5EF4-FFF2-40B4-BE49-F238E27FC236}">
                  <a16:creationId xmlns:a16="http://schemas.microsoft.com/office/drawing/2014/main" id="{77D34E5A-1831-4969-A93E-636CB39BF7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221" y="1819807"/>
              <a:ext cx="6886778" cy="3508053"/>
            </a:xfrm>
            <a:prstGeom prst="rect">
              <a:avLst/>
            </a:prstGeom>
            <a:solidFill>
              <a:schemeClr val="bg1"/>
            </a:solidFill>
            <a:ln w="28575">
              <a:solidFill>
                <a:srgbClr val="002060"/>
              </a:solidFill>
            </a:ln>
            <a:effectLst/>
          </p:spPr>
        </p:pic>
        <p:sp>
          <p:nvSpPr>
            <p:cNvPr id="3" name="TextBox 2">
              <a:extLst>
                <a:ext uri="{FF2B5EF4-FFF2-40B4-BE49-F238E27FC236}">
                  <a16:creationId xmlns:a16="http://schemas.microsoft.com/office/drawing/2014/main" id="{6848AFC9-4581-445B-B5D7-E6568BA5C405}"/>
                </a:ext>
              </a:extLst>
            </p:cNvPr>
            <p:cNvSpPr txBox="1"/>
            <p:nvPr/>
          </p:nvSpPr>
          <p:spPr>
            <a:xfrm>
              <a:off x="2377440" y="1823766"/>
              <a:ext cx="1463040" cy="246221"/>
            </a:xfrm>
            <a:prstGeom prst="rect">
              <a:avLst/>
            </a:prstGeom>
            <a:solidFill>
              <a:schemeClr val="bg1">
                <a:lumMod val="95000"/>
              </a:schemeClr>
            </a:solidFill>
            <a:ln>
              <a:noFill/>
            </a:ln>
          </p:spPr>
          <p:txBody>
            <a:bodyPr wrap="square" rtlCol="0" anchor="b">
              <a:spAutoFit/>
            </a:bodyPr>
            <a:lstStyle/>
            <a:p>
              <a:r>
                <a:rPr lang="en-US" sz="1000" b="1" dirty="0"/>
                <a:t>SHIP TO / DELIVER TO</a:t>
              </a:r>
            </a:p>
          </p:txBody>
        </p:sp>
      </p:grpSp>
      <p:pic>
        <p:nvPicPr>
          <p:cNvPr id="5" name="Audio 4">
            <a:hlinkClick r:id="" action="ppaction://media"/>
            <a:extLst>
              <a:ext uri="{FF2B5EF4-FFF2-40B4-BE49-F238E27FC236}">
                <a16:creationId xmlns:a16="http://schemas.microsoft.com/office/drawing/2014/main" id="{9096B33C-0309-49E1-856E-EDA19AD8230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63685193"/>
      </p:ext>
    </p:extLst>
  </p:cSld>
  <p:clrMapOvr>
    <a:masterClrMapping/>
  </p:clrMapOvr>
  <p:transition advTm="325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right)">
                                      <p:cBhvr>
                                        <p:cTn id="1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b="1" dirty="0"/>
              <a:t>Packaging Requirements for Shipping Documents</a:t>
            </a:r>
            <a:endParaRPr lang="en-US" sz="3600" dirty="0"/>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9517724" y="1081406"/>
            <a:ext cx="3461768" cy="4615725"/>
          </a:xfrm>
        </p:spPr>
        <p:txBody>
          <a:bodyPr/>
          <a:lstStyle/>
          <a:p>
            <a:endParaRPr lang="en-US" dirty="0"/>
          </a:p>
          <a:p>
            <a:endParaRPr lang="en-US" dirty="0"/>
          </a:p>
          <a:p>
            <a:endParaRPr lang="en-US" dirty="0"/>
          </a:p>
          <a:p>
            <a:endParaRPr lang="en-US" dirty="0"/>
          </a:p>
          <a:p>
            <a:pPr marL="0" indent="0">
              <a:buNone/>
            </a:pPr>
            <a:endParaRPr lang="en-US"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691905" y="1615351"/>
            <a:ext cx="4023011" cy="479673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anose="05000000000000000000" pitchFamily="2" charset="2"/>
              <a:buChar char="§"/>
            </a:pPr>
            <a:r>
              <a:rPr lang="en-US" sz="1800" dirty="0"/>
              <a:t>Suppliers are required to place </a:t>
            </a:r>
            <a:r>
              <a:rPr lang="en-US" sz="1800" u="sng" dirty="0"/>
              <a:t>3</a:t>
            </a:r>
            <a:r>
              <a:rPr lang="en-US" sz="1800" dirty="0"/>
              <a:t> printed copies of the commercial invoice in a pouch on the outside of the pallet or on box #1 of the parcel shipment</a:t>
            </a:r>
          </a:p>
          <a:p>
            <a:pPr lvl="1"/>
            <a:r>
              <a:rPr lang="en-US" sz="1800" dirty="0"/>
              <a:t>Pouch should not be placed inside a box or under the shrink wrap.  Must be on the outside of the shrink wrap. </a:t>
            </a:r>
          </a:p>
          <a:p>
            <a:r>
              <a:rPr lang="en-US" sz="1800" dirty="0"/>
              <a:t>Suppliers are required to place one  (1) printed copy of the packing list in the pouch with the commercial invoice</a:t>
            </a:r>
            <a:endParaRPr lang="en-US" sz="1800" dirty="0">
              <a:cs typeface="Calibri"/>
            </a:endParaRPr>
          </a:p>
          <a:p>
            <a:pPr lvl="1">
              <a:buFont typeface="Courier New" panose="02070309020205020404" pitchFamily="49" charset="0"/>
              <a:buChar char="o"/>
            </a:pPr>
            <a:r>
              <a:rPr lang="en-US" sz="1600" dirty="0"/>
              <a:t>Packing list </a:t>
            </a:r>
            <a:r>
              <a:rPr lang="en-US" sz="1600" b="1" u="sng" dirty="0"/>
              <a:t>cannot</a:t>
            </a:r>
            <a:r>
              <a:rPr lang="en-US" sz="1600" dirty="0"/>
              <a:t> be in a box, it must be in shipping pouch outside of the shrink wrap. </a:t>
            </a:r>
          </a:p>
          <a:p>
            <a:pPr lvl="1">
              <a:buFont typeface="Courier New" panose="02070309020205020404" pitchFamily="49" charset="0"/>
              <a:buChar char="o"/>
            </a:pPr>
            <a:endParaRPr lang="en-US" sz="1600" dirty="0"/>
          </a:p>
          <a:p>
            <a:pPr lvl="1">
              <a:buFont typeface="Courier New" panose="02070309020205020404" pitchFamily="49" charset="0"/>
              <a:buChar char="o"/>
            </a:pPr>
            <a:endParaRPr lang="en-US" sz="1600" dirty="0">
              <a:cs typeface="Calibri"/>
            </a:endParaRPr>
          </a:p>
          <a:p>
            <a:pPr marL="0" indent="0">
              <a:lnSpc>
                <a:spcPct val="114000"/>
              </a:lnSpc>
              <a:buNone/>
            </a:pPr>
            <a:endParaRPr lang="en-US" dirty="0"/>
          </a:p>
        </p:txBody>
      </p:sp>
      <p:pic>
        <p:nvPicPr>
          <p:cNvPr id="4" name="Picture 3">
            <a:extLst>
              <a:ext uri="{FF2B5EF4-FFF2-40B4-BE49-F238E27FC236}">
                <a16:creationId xmlns:a16="http://schemas.microsoft.com/office/drawing/2014/main" id="{A24397FA-11C3-416F-B76C-8DBA8544788D}"/>
              </a:ext>
            </a:extLst>
          </p:cNvPr>
          <p:cNvPicPr>
            <a:picLocks noChangeAspect="1"/>
          </p:cNvPicPr>
          <p:nvPr/>
        </p:nvPicPr>
        <p:blipFill>
          <a:blip r:embed="rId6"/>
          <a:stretch>
            <a:fillRect/>
          </a:stretch>
        </p:blipFill>
        <p:spPr>
          <a:xfrm>
            <a:off x="806457" y="1649218"/>
            <a:ext cx="6818602" cy="4004874"/>
          </a:xfrm>
          <a:prstGeom prst="rect">
            <a:avLst/>
          </a:prstGeom>
          <a:ln w="28575">
            <a:solidFill>
              <a:srgbClr val="002060"/>
            </a:solidFill>
          </a:ln>
        </p:spPr>
      </p:pic>
      <p:pic>
        <p:nvPicPr>
          <p:cNvPr id="7" name="Audio 6">
            <a:hlinkClick r:id="" action="ppaction://media"/>
            <a:extLst>
              <a:ext uri="{FF2B5EF4-FFF2-40B4-BE49-F238E27FC236}">
                <a16:creationId xmlns:a16="http://schemas.microsoft.com/office/drawing/2014/main" id="{D83BE187-92D5-4525-994F-74D63C9FE44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22637876"/>
      </p:ext>
    </p:extLst>
  </p:cSld>
  <p:clrMapOvr>
    <a:masterClrMapping/>
  </p:clrMapOvr>
  <p:transition advTm="277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wipe(right)">
                                      <p:cBhvr>
                                        <p:cTn id="11" dur="500"/>
                                        <p:tgtEl>
                                          <p:spTgt spid="13">
                                            <p:txEl>
                                              <p:pRg st="2" end="2"/>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13">
                                            <p:txEl>
                                              <p:pRg st="3" end="3"/>
                                            </p:txEl>
                                          </p:spTgt>
                                        </p:tgtEl>
                                        <p:attrNameLst>
                                          <p:attrName>style.visibility</p:attrName>
                                        </p:attrNameLst>
                                      </p:cBhvr>
                                      <p:to>
                                        <p:strVal val="visible"/>
                                      </p:to>
                                    </p:set>
                                    <p:animEffect transition="in" filter="wipe(right)">
                                      <p:cBhvr>
                                        <p:cTn id="14"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b="1" dirty="0"/>
              <a:t>B-10 Label Requirements</a:t>
            </a:r>
            <a:endParaRPr lang="en-US" sz="3600"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5477697" y="998521"/>
            <a:ext cx="6136863" cy="5108749"/>
          </a:xfrm>
          <a:prstGeom prst="rect">
            <a:avLst/>
          </a:prstGeom>
        </p:spPr>
        <p:txBody>
          <a:bodyPr vert="horz" lIns="91440" tIns="45720" rIns="91440" bIns="45720" rtlCol="0">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Aft>
                <a:spcPts val="600"/>
              </a:spcAft>
            </a:pPr>
            <a:r>
              <a:rPr lang="en-US" dirty="0">
                <a:cs typeface="Calibri"/>
              </a:rPr>
              <a:t>Bar Code Label Requirements are located on </a:t>
            </a:r>
            <a:r>
              <a:rPr lang="en-US" dirty="0">
                <a:solidFill>
                  <a:srgbClr val="0070C0"/>
                </a:solidFill>
                <a:cs typeface="Calibri"/>
                <a:hlinkClick r:id="rId6">
                  <a:extLst>
                    <a:ext uri="{A12FA001-AC4F-418D-AE19-62706E023703}">
                      <ahyp:hlinkClr xmlns:ahyp="http://schemas.microsoft.com/office/drawing/2018/hyperlinkcolor" val="tx"/>
                    </a:ext>
                  </a:extLst>
                </a:hlinkClick>
              </a:rPr>
              <a:t>www.h-dsn.com</a:t>
            </a:r>
            <a:r>
              <a:rPr lang="en-US" dirty="0">
                <a:solidFill>
                  <a:srgbClr val="0070C0"/>
                </a:solidFill>
                <a:cs typeface="Calibri"/>
              </a:rPr>
              <a:t> </a:t>
            </a:r>
          </a:p>
          <a:p>
            <a:pPr lvl="1">
              <a:spcAft>
                <a:spcPts val="600"/>
              </a:spcAft>
            </a:pPr>
            <a:r>
              <a:rPr lang="en-US" i="1" dirty="0">
                <a:cs typeface="Calibri"/>
              </a:rPr>
              <a:t>General Business Info&gt;Electronic Commerce Information&gt;Bar Coding&gt;Bar Coding Requirements</a:t>
            </a:r>
            <a:endParaRPr lang="en-US" dirty="0">
              <a:cs typeface="Calibri"/>
            </a:endParaRPr>
          </a:p>
          <a:p>
            <a:pPr lvl="1">
              <a:spcAft>
                <a:spcPts val="600"/>
              </a:spcAft>
            </a:pPr>
            <a:r>
              <a:rPr lang="en-US" dirty="0">
                <a:solidFill>
                  <a:srgbClr val="0070C0"/>
                </a:solidFill>
                <a:cs typeface="Calibri"/>
                <a:hlinkClick r:id="rId7">
                  <a:extLst>
                    <a:ext uri="{A12FA001-AC4F-418D-AE19-62706E023703}">
                      <ahyp:hlinkClr xmlns:ahyp="http://schemas.microsoft.com/office/drawing/2018/hyperlinkcolor" val="tx"/>
                    </a:ext>
                  </a:extLst>
                </a:hlinkClick>
              </a:rPr>
              <a:t>Bar Code Label Requirements </a:t>
            </a:r>
            <a:endParaRPr lang="en-US" dirty="0">
              <a:solidFill>
                <a:srgbClr val="0070C0"/>
              </a:solidFill>
              <a:cs typeface="Calibri"/>
            </a:endParaRPr>
          </a:p>
          <a:p>
            <a:pPr lvl="1">
              <a:spcAft>
                <a:spcPts val="600"/>
              </a:spcAft>
            </a:pPr>
            <a:r>
              <a:rPr lang="en-US" dirty="0"/>
              <a:t>Ship To Entity and Address on B10 labels to match the Commercial Invoice </a:t>
            </a:r>
          </a:p>
          <a:p>
            <a:pPr>
              <a:spcAft>
                <a:spcPts val="600"/>
              </a:spcAft>
            </a:pPr>
            <a:r>
              <a:rPr lang="en-US" b="1" dirty="0">
                <a:cs typeface="Calibri"/>
              </a:rPr>
              <a:t>B10 3S Container Label</a:t>
            </a:r>
          </a:p>
          <a:p>
            <a:pPr marL="742950" lvl="1" indent="-285750">
              <a:spcAft>
                <a:spcPts val="600"/>
              </a:spcAft>
              <a:buFont typeface="Arial"/>
              <a:buChar char="•"/>
            </a:pPr>
            <a:r>
              <a:rPr lang="en-US" i="0" dirty="0"/>
              <a:t>The B10 3S Container Label is to be placed on each container holding identical part / purchase order / packing list numbers</a:t>
            </a:r>
          </a:p>
          <a:p>
            <a:pPr>
              <a:spcAft>
                <a:spcPts val="600"/>
              </a:spcAft>
            </a:pPr>
            <a:r>
              <a:rPr lang="en-US" b="1" dirty="0">
                <a:cs typeface="Calibri"/>
              </a:rPr>
              <a:t>B10 9S Master Label</a:t>
            </a:r>
          </a:p>
          <a:p>
            <a:pPr marL="742950" lvl="1" indent="-285750">
              <a:spcAft>
                <a:spcPts val="600"/>
              </a:spcAft>
              <a:buFont typeface="Arial"/>
              <a:buChar char="•"/>
            </a:pPr>
            <a:r>
              <a:rPr lang="en-US" i="0" dirty="0"/>
              <a:t>The B10 9S Master Label is to be used on a single pallet containing identical part / purchase order / packing list numbers</a:t>
            </a:r>
            <a:endParaRPr lang="en-US" i="0" dirty="0">
              <a:cs typeface="Calibri"/>
            </a:endParaRPr>
          </a:p>
          <a:p>
            <a:pPr marL="742950" lvl="1" indent="-285750">
              <a:spcAft>
                <a:spcPts val="600"/>
              </a:spcAft>
              <a:buFont typeface="Arial"/>
              <a:buChar char="•"/>
            </a:pPr>
            <a:r>
              <a:rPr lang="en-US" i="0" dirty="0"/>
              <a:t>Pallets with multiple parts, require a B10 Master label for each part / purchase order / packing list number combination</a:t>
            </a:r>
          </a:p>
        </p:txBody>
      </p:sp>
      <p:pic>
        <p:nvPicPr>
          <p:cNvPr id="8" name="Picture 7">
            <a:extLst>
              <a:ext uri="{FF2B5EF4-FFF2-40B4-BE49-F238E27FC236}">
                <a16:creationId xmlns:a16="http://schemas.microsoft.com/office/drawing/2014/main" id="{1B3B818A-3D38-46DC-A71D-CE2A9E322D5F}"/>
              </a:ext>
            </a:extLst>
          </p:cNvPr>
          <p:cNvPicPr>
            <a:picLocks noChangeAspect="1"/>
          </p:cNvPicPr>
          <p:nvPr/>
        </p:nvPicPr>
        <p:blipFill>
          <a:blip r:embed="rId8"/>
          <a:stretch>
            <a:fillRect/>
          </a:stretch>
        </p:blipFill>
        <p:spPr>
          <a:xfrm>
            <a:off x="1017652" y="638772"/>
            <a:ext cx="4038708" cy="2790228"/>
          </a:xfrm>
          <a:prstGeom prst="rect">
            <a:avLst/>
          </a:prstGeom>
          <a:ln>
            <a:solidFill>
              <a:srgbClr val="002060"/>
            </a:solidFill>
          </a:ln>
        </p:spPr>
      </p:pic>
      <p:pic>
        <p:nvPicPr>
          <p:cNvPr id="9" name="Picture 8">
            <a:extLst>
              <a:ext uri="{FF2B5EF4-FFF2-40B4-BE49-F238E27FC236}">
                <a16:creationId xmlns:a16="http://schemas.microsoft.com/office/drawing/2014/main" id="{C1018A92-DBA5-49E0-BF02-1EEB8CE9CBA8}"/>
              </a:ext>
            </a:extLst>
          </p:cNvPr>
          <p:cNvPicPr>
            <a:picLocks noChangeAspect="1"/>
          </p:cNvPicPr>
          <p:nvPr/>
        </p:nvPicPr>
        <p:blipFill>
          <a:blip r:embed="rId9"/>
          <a:stretch>
            <a:fillRect/>
          </a:stretch>
        </p:blipFill>
        <p:spPr>
          <a:xfrm>
            <a:off x="1017652" y="3910264"/>
            <a:ext cx="4067681" cy="2790228"/>
          </a:xfrm>
          <a:prstGeom prst="rect">
            <a:avLst/>
          </a:prstGeom>
          <a:ln>
            <a:solidFill>
              <a:srgbClr val="002060"/>
            </a:solidFill>
          </a:ln>
        </p:spPr>
      </p:pic>
      <p:sp>
        <p:nvSpPr>
          <p:cNvPr id="3" name="TextBox 2">
            <a:extLst>
              <a:ext uri="{FF2B5EF4-FFF2-40B4-BE49-F238E27FC236}">
                <a16:creationId xmlns:a16="http://schemas.microsoft.com/office/drawing/2014/main" id="{C4A769B9-4065-43A4-A5E4-B18D9AA30450}"/>
              </a:ext>
            </a:extLst>
          </p:cNvPr>
          <p:cNvSpPr txBox="1"/>
          <p:nvPr/>
        </p:nvSpPr>
        <p:spPr>
          <a:xfrm>
            <a:off x="1017652" y="269440"/>
            <a:ext cx="3385906" cy="369332"/>
          </a:xfrm>
          <a:prstGeom prst="rect">
            <a:avLst/>
          </a:prstGeom>
          <a:noFill/>
        </p:spPr>
        <p:txBody>
          <a:bodyPr wrap="square" rtlCol="0">
            <a:spAutoFit/>
          </a:bodyPr>
          <a:lstStyle/>
          <a:p>
            <a:r>
              <a:rPr lang="en-US" dirty="0"/>
              <a:t>Container Label – B10 3S</a:t>
            </a:r>
          </a:p>
        </p:txBody>
      </p:sp>
      <p:sp>
        <p:nvSpPr>
          <p:cNvPr id="7" name="TextBox 6">
            <a:extLst>
              <a:ext uri="{FF2B5EF4-FFF2-40B4-BE49-F238E27FC236}">
                <a16:creationId xmlns:a16="http://schemas.microsoft.com/office/drawing/2014/main" id="{9F7E237A-2A99-4A44-993F-CE205A2075ED}"/>
              </a:ext>
            </a:extLst>
          </p:cNvPr>
          <p:cNvSpPr txBox="1"/>
          <p:nvPr/>
        </p:nvSpPr>
        <p:spPr>
          <a:xfrm>
            <a:off x="1017652" y="3552896"/>
            <a:ext cx="3385906" cy="369332"/>
          </a:xfrm>
          <a:prstGeom prst="rect">
            <a:avLst/>
          </a:prstGeom>
          <a:noFill/>
        </p:spPr>
        <p:txBody>
          <a:bodyPr wrap="square" rtlCol="0">
            <a:spAutoFit/>
          </a:bodyPr>
          <a:lstStyle/>
          <a:p>
            <a:r>
              <a:rPr lang="en-US" dirty="0"/>
              <a:t>Master Label – B10 9S</a:t>
            </a:r>
          </a:p>
        </p:txBody>
      </p:sp>
      <p:sp>
        <p:nvSpPr>
          <p:cNvPr id="4" name="TextBox 3">
            <a:extLst>
              <a:ext uri="{FF2B5EF4-FFF2-40B4-BE49-F238E27FC236}">
                <a16:creationId xmlns:a16="http://schemas.microsoft.com/office/drawing/2014/main" id="{0D84CFC6-E00B-4337-A8B0-CB915B488A41}"/>
              </a:ext>
            </a:extLst>
          </p:cNvPr>
          <p:cNvSpPr txBox="1"/>
          <p:nvPr/>
        </p:nvSpPr>
        <p:spPr>
          <a:xfrm>
            <a:off x="5403346" y="6194629"/>
            <a:ext cx="5471831" cy="523220"/>
          </a:xfrm>
          <a:prstGeom prst="rect">
            <a:avLst/>
          </a:prstGeom>
          <a:noFill/>
        </p:spPr>
        <p:txBody>
          <a:bodyPr wrap="square" rtlCol="0">
            <a:spAutoFit/>
          </a:bodyPr>
          <a:lstStyle/>
          <a:p>
            <a:pPr algn="ctr"/>
            <a:r>
              <a:rPr lang="en-US" sz="1400" i="1" dirty="0">
                <a:solidFill>
                  <a:schemeClr val="tx2"/>
                </a:solidFill>
              </a:rPr>
              <a:t>NOTE: Shipment &amp; Labeling Scenarios will be described later in this module. </a:t>
            </a:r>
          </a:p>
        </p:txBody>
      </p:sp>
      <p:pic>
        <p:nvPicPr>
          <p:cNvPr id="6" name="Audio 5">
            <a:hlinkClick r:id="" action="ppaction://media"/>
            <a:extLst>
              <a:ext uri="{FF2B5EF4-FFF2-40B4-BE49-F238E27FC236}">
                <a16:creationId xmlns:a16="http://schemas.microsoft.com/office/drawing/2014/main" id="{D2806842-3510-4854-A71A-05DEF745AD7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32684030"/>
      </p:ext>
    </p:extLst>
  </p:cSld>
  <p:clrMapOvr>
    <a:masterClrMapping/>
  </p:clrMapOvr>
  <p:transition advTm="499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animEffect transition="in" filter="wipe(right)">
                                      <p:cBhvr>
                                        <p:cTn id="11" dur="500"/>
                                        <p:tgtEl>
                                          <p:spTgt spid="13">
                                            <p:txEl>
                                              <p:pRg st="4" end="4"/>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13">
                                            <p:txEl>
                                              <p:pRg st="5" end="5"/>
                                            </p:txEl>
                                          </p:spTgt>
                                        </p:tgtEl>
                                        <p:attrNameLst>
                                          <p:attrName>style.visibility</p:attrName>
                                        </p:attrNameLst>
                                      </p:cBhvr>
                                      <p:to>
                                        <p:strVal val="visible"/>
                                      </p:to>
                                    </p:set>
                                    <p:animEffect transition="in" filter="wipe(right)">
                                      <p:cBhvr>
                                        <p:cTn id="14" dur="500"/>
                                        <p:tgtEl>
                                          <p:spTgt spid="13">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animEffect transition="in" filter="wipe(right)">
                                      <p:cBhvr>
                                        <p:cTn id="19" dur="500"/>
                                        <p:tgtEl>
                                          <p:spTgt spid="13">
                                            <p:txEl>
                                              <p:pRg st="6" end="6"/>
                                            </p:txEl>
                                          </p:spTgt>
                                        </p:tgtEl>
                                      </p:cBhvr>
                                    </p:animEffect>
                                  </p:childTnLst>
                                </p:cTn>
                              </p:par>
                              <p:par>
                                <p:cTn id="20" presetID="22" presetClass="entr" presetSubtype="2" fill="hold" nodeType="withEffect">
                                  <p:stCondLst>
                                    <p:cond delay="0"/>
                                  </p:stCondLst>
                                  <p:childTnLst>
                                    <p:set>
                                      <p:cBhvr>
                                        <p:cTn id="21" dur="1" fill="hold">
                                          <p:stCondLst>
                                            <p:cond delay="0"/>
                                          </p:stCondLst>
                                        </p:cTn>
                                        <p:tgtEl>
                                          <p:spTgt spid="13">
                                            <p:txEl>
                                              <p:pRg st="7" end="7"/>
                                            </p:txEl>
                                          </p:spTgt>
                                        </p:tgtEl>
                                        <p:attrNameLst>
                                          <p:attrName>style.visibility</p:attrName>
                                        </p:attrNameLst>
                                      </p:cBhvr>
                                      <p:to>
                                        <p:strVal val="visible"/>
                                      </p:to>
                                    </p:set>
                                    <p:animEffect transition="in" filter="wipe(right)">
                                      <p:cBhvr>
                                        <p:cTn id="22" dur="500"/>
                                        <p:tgtEl>
                                          <p:spTgt spid="13">
                                            <p:txEl>
                                              <p:pRg st="7" end="7"/>
                                            </p:txEl>
                                          </p:spTgt>
                                        </p:tgtEl>
                                      </p:cBhvr>
                                    </p:animEffect>
                                  </p:childTnLst>
                                </p:cTn>
                              </p:par>
                              <p:par>
                                <p:cTn id="23" presetID="22" presetClass="entr" presetSubtype="2"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animEffect transition="in" filter="wipe(right)">
                                      <p:cBhvr>
                                        <p:cTn id="25"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Handling Unit Number on B10 and ASN</a:t>
            </a:r>
            <a:br>
              <a:rPr lang="en-US" sz="3600" dirty="0"/>
            </a:br>
            <a:endParaRPr lang="en-US" sz="3600" dirty="0"/>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6329418" y="1388109"/>
            <a:ext cx="4834768" cy="5289417"/>
          </a:xfrm>
        </p:spPr>
        <p:txBody>
          <a:bodyPr>
            <a:normAutofit lnSpcReduction="10000"/>
          </a:bodyPr>
          <a:lstStyle/>
          <a:p>
            <a:pPr>
              <a:buFont typeface="Wingdings" panose="05000000000000000000" pitchFamily="2" charset="2"/>
              <a:buChar char="§"/>
            </a:pPr>
            <a:r>
              <a:rPr lang="en-US" dirty="0"/>
              <a:t>Handling Unit (s) / Serial Numbers must be 15 digits - all numeric and consist of :</a:t>
            </a:r>
          </a:p>
          <a:p>
            <a:pPr marL="688975" lvl="2" indent="-285750">
              <a:buFont typeface="Wingdings" panose="05000000000000000000" pitchFamily="2" charset="2"/>
              <a:buChar char="§"/>
            </a:pPr>
            <a:r>
              <a:rPr lang="en-US" dirty="0"/>
              <a:t> XXXXXXYYYYYYYYY </a:t>
            </a:r>
            <a:endParaRPr lang="en-US" dirty="0">
              <a:cs typeface="Calibri"/>
            </a:endParaRPr>
          </a:p>
          <a:p>
            <a:pPr marL="688975" lvl="2" indent="-285750">
              <a:buFont typeface="Wingdings" panose="05000000000000000000" pitchFamily="2" charset="2"/>
              <a:buChar char="§"/>
            </a:pPr>
            <a:r>
              <a:rPr lang="en-US" dirty="0"/>
              <a:t> XXXXXX : The first 6 digits is SUPPLIER ID</a:t>
            </a:r>
          </a:p>
          <a:p>
            <a:pPr marL="688975" lvl="2" indent="-285750">
              <a:buFont typeface="Wingdings" panose="05000000000000000000" pitchFamily="2" charset="2"/>
              <a:buChar char="§"/>
            </a:pPr>
            <a:r>
              <a:rPr lang="en-US" dirty="0"/>
              <a:t> YYYYYYYYY : The following 9 digits is unique serial number. </a:t>
            </a:r>
            <a:endParaRPr lang="en-US" dirty="0">
              <a:cs typeface="Calibri"/>
            </a:endParaRPr>
          </a:p>
          <a:p>
            <a:pPr>
              <a:buFont typeface="Wingdings" panose="05000000000000000000" pitchFamily="2" charset="2"/>
              <a:buChar char="§"/>
            </a:pPr>
            <a:r>
              <a:rPr lang="en-US" dirty="0"/>
              <a:t>Handling Unit number (YYYYYYYYY) cannot be repeated for handling unit already used in last 2 years. </a:t>
            </a:r>
          </a:p>
          <a:p>
            <a:pPr>
              <a:buFont typeface="Wingdings" panose="05000000000000000000" pitchFamily="2" charset="2"/>
              <a:buChar char="§"/>
            </a:pPr>
            <a:r>
              <a:rPr lang="en-US" dirty="0"/>
              <a:t>All shipments to Harley-Davidson must have a unique handling unit.  No repeats to other H-D sites.</a:t>
            </a:r>
          </a:p>
          <a:p>
            <a:pPr>
              <a:buFont typeface="Wingdings" panose="05000000000000000000" pitchFamily="2" charset="2"/>
              <a:buChar char="§"/>
            </a:pPr>
            <a:r>
              <a:rPr lang="en-US" dirty="0"/>
              <a:t>Handling Unit / Serial Number must be identified on the bottom barcode of B10 label</a:t>
            </a:r>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691905" y="1615351"/>
            <a:ext cx="4023011" cy="416124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14000"/>
              </a:lnSpc>
              <a:buNone/>
            </a:pPr>
            <a:endParaRPr lang="en-US" dirty="0"/>
          </a:p>
        </p:txBody>
      </p:sp>
      <p:pic>
        <p:nvPicPr>
          <p:cNvPr id="5" name="Picture 4">
            <a:extLst>
              <a:ext uri="{FF2B5EF4-FFF2-40B4-BE49-F238E27FC236}">
                <a16:creationId xmlns:a16="http://schemas.microsoft.com/office/drawing/2014/main" id="{C0D5C114-CECC-48B0-8C0D-1E9449BBE716}"/>
              </a:ext>
            </a:extLst>
          </p:cNvPr>
          <p:cNvPicPr>
            <a:picLocks noChangeAspect="1"/>
          </p:cNvPicPr>
          <p:nvPr/>
        </p:nvPicPr>
        <p:blipFill>
          <a:blip r:embed="rId6"/>
          <a:stretch>
            <a:fillRect/>
          </a:stretch>
        </p:blipFill>
        <p:spPr>
          <a:xfrm>
            <a:off x="1233434" y="1471933"/>
            <a:ext cx="4629150" cy="3400425"/>
          </a:xfrm>
          <a:prstGeom prst="rect">
            <a:avLst/>
          </a:prstGeom>
          <a:ln>
            <a:solidFill>
              <a:srgbClr val="002060"/>
            </a:solidFill>
          </a:ln>
        </p:spPr>
      </p:pic>
      <p:pic>
        <p:nvPicPr>
          <p:cNvPr id="6" name="Audio 5">
            <a:hlinkClick r:id="" action="ppaction://media"/>
            <a:extLst>
              <a:ext uri="{FF2B5EF4-FFF2-40B4-BE49-F238E27FC236}">
                <a16:creationId xmlns:a16="http://schemas.microsoft.com/office/drawing/2014/main" id="{559601E8-A9A0-461B-BD44-4778CAA2CFF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10557522"/>
      </p:ext>
    </p:extLst>
  </p:cSld>
  <p:clrMapOvr>
    <a:masterClrMapping/>
  </p:clrMapOvr>
  <p:transition advTm="360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right)">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right)">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right)">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095999" y="269440"/>
            <a:ext cx="5486399" cy="1097280"/>
          </a:xfrm>
        </p:spPr>
        <p:txBody>
          <a:bodyPr>
            <a:noAutofit/>
          </a:bodyPr>
          <a:lstStyle/>
          <a:p>
            <a:pPr algn="r"/>
            <a:r>
              <a:rPr lang="en-US" sz="3600" b="1" dirty="0"/>
              <a:t>Shipping &amp; Label Requirements</a:t>
            </a:r>
            <a:endParaRPr lang="en-US" sz="3600"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958904" y="1103780"/>
            <a:ext cx="10742901" cy="542650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Aft>
                <a:spcPts val="600"/>
              </a:spcAft>
            </a:pPr>
            <a:r>
              <a:rPr lang="en-US" b="1" dirty="0">
                <a:cs typeface="Calibri"/>
              </a:rPr>
              <a:t>Shipping Scenarios and B10 Label Requirements </a:t>
            </a:r>
          </a:p>
          <a:p>
            <a:pPr marL="742950" lvl="1" indent="-285750">
              <a:spcAft>
                <a:spcPts val="600"/>
              </a:spcAft>
              <a:buFont typeface="Arial"/>
              <a:buChar char="•"/>
            </a:pPr>
            <a:r>
              <a:rPr lang="en-US" i="0" dirty="0"/>
              <a:t>For shipping scenarios and labeling requirements - reference </a:t>
            </a:r>
            <a:r>
              <a:rPr lang="en-US" dirty="0">
                <a:solidFill>
                  <a:srgbClr val="0070C0"/>
                </a:solidFill>
                <a:cs typeface="Calibri"/>
                <a:hlinkClick r:id="rId6">
                  <a:extLst>
                    <a:ext uri="{A12FA001-AC4F-418D-AE19-62706E023703}">
                      <ahyp:hlinkClr xmlns:ahyp="http://schemas.microsoft.com/office/drawing/2018/hyperlinkcolor" val="tx"/>
                    </a:ext>
                  </a:extLst>
                </a:hlinkClick>
              </a:rPr>
              <a:t>Bar Code Label Requirements </a:t>
            </a:r>
            <a:endParaRPr lang="en-US" dirty="0">
              <a:solidFill>
                <a:srgbClr val="0070C0"/>
              </a:solidFill>
              <a:cs typeface="Calibri"/>
            </a:endParaRPr>
          </a:p>
          <a:p>
            <a:pPr marL="1200150" lvl="2" indent="-285750">
              <a:spcAft>
                <a:spcPts val="600"/>
              </a:spcAft>
              <a:buFont typeface="Arial"/>
              <a:buChar char="•"/>
            </a:pPr>
            <a:r>
              <a:rPr lang="en-US" dirty="0">
                <a:cs typeface="Calibri"/>
              </a:rPr>
              <a:t>Examples of Shipping Scenarios:</a:t>
            </a:r>
          </a:p>
          <a:p>
            <a:pPr marL="1200150" lvl="2" indent="-285750">
              <a:spcAft>
                <a:spcPts val="600"/>
              </a:spcAft>
              <a:buFont typeface="Arial"/>
              <a:buChar char="•"/>
            </a:pPr>
            <a:endParaRPr lang="en-US" dirty="0">
              <a:cs typeface="Calibri"/>
            </a:endParaRPr>
          </a:p>
        </p:txBody>
      </p:sp>
      <p:pic>
        <p:nvPicPr>
          <p:cNvPr id="4" name="Picture 3">
            <a:extLst>
              <a:ext uri="{FF2B5EF4-FFF2-40B4-BE49-F238E27FC236}">
                <a16:creationId xmlns:a16="http://schemas.microsoft.com/office/drawing/2014/main" id="{1E0DDAEC-F0F1-4AA8-B929-092A85B85FA6}"/>
              </a:ext>
            </a:extLst>
          </p:cNvPr>
          <p:cNvPicPr>
            <a:picLocks noChangeAspect="1"/>
          </p:cNvPicPr>
          <p:nvPr/>
        </p:nvPicPr>
        <p:blipFill>
          <a:blip r:embed="rId7"/>
          <a:stretch>
            <a:fillRect/>
          </a:stretch>
        </p:blipFill>
        <p:spPr>
          <a:xfrm>
            <a:off x="8403494" y="3584396"/>
            <a:ext cx="3309185" cy="1679196"/>
          </a:xfrm>
          <a:prstGeom prst="rect">
            <a:avLst/>
          </a:prstGeom>
          <a:ln>
            <a:solidFill>
              <a:schemeClr val="tx1"/>
            </a:solidFill>
          </a:ln>
        </p:spPr>
      </p:pic>
      <p:sp>
        <p:nvSpPr>
          <p:cNvPr id="10" name="TextBox 9">
            <a:extLst>
              <a:ext uri="{FF2B5EF4-FFF2-40B4-BE49-F238E27FC236}">
                <a16:creationId xmlns:a16="http://schemas.microsoft.com/office/drawing/2014/main" id="{F40C02EB-ADE7-4EB1-965F-0D7F27DF993B}"/>
              </a:ext>
            </a:extLst>
          </p:cNvPr>
          <p:cNvSpPr txBox="1"/>
          <p:nvPr/>
        </p:nvSpPr>
        <p:spPr>
          <a:xfrm>
            <a:off x="8798999" y="2875051"/>
            <a:ext cx="2434097" cy="646331"/>
          </a:xfrm>
          <a:prstGeom prst="rect">
            <a:avLst/>
          </a:prstGeom>
          <a:noFill/>
        </p:spPr>
        <p:txBody>
          <a:bodyPr wrap="square" rtlCol="0">
            <a:spAutoFit/>
          </a:bodyPr>
          <a:lstStyle/>
          <a:p>
            <a:pPr algn="ctr"/>
            <a:r>
              <a:rPr lang="en-US" dirty="0"/>
              <a:t>C) 1 Part, Multiple Containers on 1 Pallet</a:t>
            </a:r>
          </a:p>
        </p:txBody>
      </p:sp>
      <p:sp>
        <p:nvSpPr>
          <p:cNvPr id="14" name="TextBox 13">
            <a:extLst>
              <a:ext uri="{FF2B5EF4-FFF2-40B4-BE49-F238E27FC236}">
                <a16:creationId xmlns:a16="http://schemas.microsoft.com/office/drawing/2014/main" id="{D3ADDCDC-FD3C-4DE1-A238-06FD16C55F47}"/>
              </a:ext>
            </a:extLst>
          </p:cNvPr>
          <p:cNvSpPr txBox="1"/>
          <p:nvPr/>
        </p:nvSpPr>
        <p:spPr>
          <a:xfrm>
            <a:off x="1263250" y="2865297"/>
            <a:ext cx="2011222" cy="646331"/>
          </a:xfrm>
          <a:prstGeom prst="rect">
            <a:avLst/>
          </a:prstGeom>
          <a:noFill/>
        </p:spPr>
        <p:txBody>
          <a:bodyPr wrap="square" rtlCol="0">
            <a:spAutoFit/>
          </a:bodyPr>
          <a:lstStyle/>
          <a:p>
            <a:pPr algn="ctr"/>
            <a:r>
              <a:rPr lang="en-US" dirty="0"/>
              <a:t>A) 1 Part, </a:t>
            </a:r>
          </a:p>
          <a:p>
            <a:pPr algn="ctr"/>
            <a:r>
              <a:rPr lang="en-US" dirty="0"/>
              <a:t>1 Container</a:t>
            </a:r>
          </a:p>
        </p:txBody>
      </p:sp>
      <p:pic>
        <p:nvPicPr>
          <p:cNvPr id="3" name="Picture 2">
            <a:extLst>
              <a:ext uri="{FF2B5EF4-FFF2-40B4-BE49-F238E27FC236}">
                <a16:creationId xmlns:a16="http://schemas.microsoft.com/office/drawing/2014/main" id="{C04C5079-3CCB-4E8C-B5F4-5F961E19068B}"/>
              </a:ext>
            </a:extLst>
          </p:cNvPr>
          <p:cNvPicPr>
            <a:picLocks noChangeAspect="1"/>
          </p:cNvPicPr>
          <p:nvPr/>
        </p:nvPicPr>
        <p:blipFill rotWithShape="1">
          <a:blip r:embed="rId8"/>
          <a:srcRect l="5848"/>
          <a:stretch/>
        </p:blipFill>
        <p:spPr>
          <a:xfrm>
            <a:off x="807157" y="3605632"/>
            <a:ext cx="3309186" cy="1683798"/>
          </a:xfrm>
          <a:prstGeom prst="rect">
            <a:avLst/>
          </a:prstGeom>
          <a:ln>
            <a:solidFill>
              <a:srgbClr val="002060"/>
            </a:solidFill>
          </a:ln>
        </p:spPr>
      </p:pic>
      <p:pic>
        <p:nvPicPr>
          <p:cNvPr id="7" name="Picture 6">
            <a:extLst>
              <a:ext uri="{FF2B5EF4-FFF2-40B4-BE49-F238E27FC236}">
                <a16:creationId xmlns:a16="http://schemas.microsoft.com/office/drawing/2014/main" id="{7C41A9A1-8756-41BC-B824-062C1A77A486}"/>
              </a:ext>
            </a:extLst>
          </p:cNvPr>
          <p:cNvPicPr>
            <a:picLocks noChangeAspect="1"/>
          </p:cNvPicPr>
          <p:nvPr/>
        </p:nvPicPr>
        <p:blipFill>
          <a:blip r:embed="rId9"/>
          <a:stretch>
            <a:fillRect/>
          </a:stretch>
        </p:blipFill>
        <p:spPr>
          <a:xfrm>
            <a:off x="4599888" y="3584396"/>
            <a:ext cx="3309186" cy="1783858"/>
          </a:xfrm>
          <a:prstGeom prst="rect">
            <a:avLst/>
          </a:prstGeom>
          <a:ln>
            <a:solidFill>
              <a:schemeClr val="tx1"/>
            </a:solidFill>
          </a:ln>
        </p:spPr>
      </p:pic>
      <p:sp>
        <p:nvSpPr>
          <p:cNvPr id="16" name="TextBox 15">
            <a:extLst>
              <a:ext uri="{FF2B5EF4-FFF2-40B4-BE49-F238E27FC236}">
                <a16:creationId xmlns:a16="http://schemas.microsoft.com/office/drawing/2014/main" id="{159AFB02-CC65-4351-A325-FE90113B4354}"/>
              </a:ext>
            </a:extLst>
          </p:cNvPr>
          <p:cNvSpPr txBox="1"/>
          <p:nvPr/>
        </p:nvSpPr>
        <p:spPr>
          <a:xfrm>
            <a:off x="4934398" y="2950438"/>
            <a:ext cx="2403109" cy="646331"/>
          </a:xfrm>
          <a:prstGeom prst="rect">
            <a:avLst/>
          </a:prstGeom>
          <a:noFill/>
        </p:spPr>
        <p:txBody>
          <a:bodyPr wrap="square" rtlCol="0">
            <a:spAutoFit/>
          </a:bodyPr>
          <a:lstStyle/>
          <a:p>
            <a:pPr algn="ctr"/>
            <a:r>
              <a:rPr lang="en-US" dirty="0"/>
              <a:t>B) 1 Part, Multiple Loose Containers </a:t>
            </a:r>
          </a:p>
        </p:txBody>
      </p:sp>
      <p:pic>
        <p:nvPicPr>
          <p:cNvPr id="5" name="Audio 4">
            <a:hlinkClick r:id="" action="ppaction://media"/>
            <a:extLst>
              <a:ext uri="{FF2B5EF4-FFF2-40B4-BE49-F238E27FC236}">
                <a16:creationId xmlns:a16="http://schemas.microsoft.com/office/drawing/2014/main" id="{4DD641C4-82D5-4EF6-8FE0-61A52A6152F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85785051"/>
      </p:ext>
    </p:extLst>
  </p:cSld>
  <p:clrMapOvr>
    <a:masterClrMapping/>
  </p:clrMapOvr>
  <p:transition advTm="575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0" grpId="0"/>
      <p:bldP spid="14"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095999" y="269440"/>
            <a:ext cx="5486399" cy="1097280"/>
          </a:xfrm>
        </p:spPr>
        <p:txBody>
          <a:bodyPr>
            <a:noAutofit/>
          </a:bodyPr>
          <a:lstStyle/>
          <a:p>
            <a:pPr algn="r"/>
            <a:r>
              <a:rPr lang="en-US" sz="3600" b="1" dirty="0"/>
              <a:t>Shipping &amp; Label Requirements</a:t>
            </a:r>
            <a:endParaRPr lang="en-US" sz="3600"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958904" y="1103780"/>
            <a:ext cx="10742901" cy="542650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spcAft>
                <a:spcPts val="600"/>
              </a:spcAft>
            </a:pPr>
            <a:r>
              <a:rPr lang="en-US" b="1" dirty="0">
                <a:cs typeface="Calibri"/>
              </a:rPr>
              <a:t>Additional Shipping Scenarios and B10 Label Requirements </a:t>
            </a:r>
          </a:p>
          <a:p>
            <a:pPr marL="742950" lvl="1" indent="-285750">
              <a:spcAft>
                <a:spcPts val="600"/>
              </a:spcAft>
              <a:buFont typeface="Arial"/>
              <a:buChar char="•"/>
            </a:pPr>
            <a:r>
              <a:rPr lang="en-US" i="0" dirty="0"/>
              <a:t>It is acceptable to combine multiple invoices on one skid or pallet, </a:t>
            </a:r>
            <a:r>
              <a:rPr lang="en-US" b="1" i="0" dirty="0"/>
              <a:t>but the parts must </a:t>
            </a:r>
            <a:r>
              <a:rPr lang="en-US" i="0" dirty="0"/>
              <a:t>all be shipping to the </a:t>
            </a:r>
            <a:r>
              <a:rPr lang="en-US" b="1" i="0" dirty="0"/>
              <a:t>same Plant and Storage Location </a:t>
            </a:r>
            <a:r>
              <a:rPr lang="en-US" i="0" dirty="0"/>
              <a:t>(Example: 3047 SLOC 001)</a:t>
            </a:r>
          </a:p>
          <a:p>
            <a:pPr marL="1200150" lvl="2" indent="-285750">
              <a:spcAft>
                <a:spcPts val="600"/>
              </a:spcAft>
              <a:buFont typeface="Arial"/>
              <a:buChar char="•"/>
            </a:pPr>
            <a:endParaRPr lang="en-US" dirty="0">
              <a:cs typeface="Calibri"/>
            </a:endParaRPr>
          </a:p>
        </p:txBody>
      </p:sp>
      <p:pic>
        <p:nvPicPr>
          <p:cNvPr id="5" name="Picture 4">
            <a:extLst>
              <a:ext uri="{FF2B5EF4-FFF2-40B4-BE49-F238E27FC236}">
                <a16:creationId xmlns:a16="http://schemas.microsoft.com/office/drawing/2014/main" id="{35990997-3944-4D3C-A0F4-22ACB830247D}"/>
              </a:ext>
            </a:extLst>
          </p:cNvPr>
          <p:cNvPicPr>
            <a:picLocks noChangeAspect="1"/>
          </p:cNvPicPr>
          <p:nvPr/>
        </p:nvPicPr>
        <p:blipFill>
          <a:blip r:embed="rId6"/>
          <a:stretch>
            <a:fillRect/>
          </a:stretch>
        </p:blipFill>
        <p:spPr>
          <a:xfrm>
            <a:off x="1813319" y="2994953"/>
            <a:ext cx="3435606" cy="3684194"/>
          </a:xfrm>
          <a:prstGeom prst="rect">
            <a:avLst/>
          </a:prstGeom>
          <a:ln>
            <a:solidFill>
              <a:schemeClr val="tx1"/>
            </a:solidFill>
          </a:ln>
        </p:spPr>
      </p:pic>
      <p:pic>
        <p:nvPicPr>
          <p:cNvPr id="6" name="Picture 5">
            <a:extLst>
              <a:ext uri="{FF2B5EF4-FFF2-40B4-BE49-F238E27FC236}">
                <a16:creationId xmlns:a16="http://schemas.microsoft.com/office/drawing/2014/main" id="{40BB3232-F59B-462B-A9ED-AF01EF95D0E5}"/>
              </a:ext>
            </a:extLst>
          </p:cNvPr>
          <p:cNvPicPr>
            <a:picLocks noChangeAspect="1"/>
          </p:cNvPicPr>
          <p:nvPr/>
        </p:nvPicPr>
        <p:blipFill>
          <a:blip r:embed="rId7"/>
          <a:stretch>
            <a:fillRect/>
          </a:stretch>
        </p:blipFill>
        <p:spPr>
          <a:xfrm>
            <a:off x="7200901" y="2994953"/>
            <a:ext cx="3871148" cy="3654819"/>
          </a:xfrm>
          <a:prstGeom prst="rect">
            <a:avLst/>
          </a:prstGeom>
          <a:ln>
            <a:solidFill>
              <a:schemeClr val="tx1"/>
            </a:solidFill>
          </a:ln>
        </p:spPr>
      </p:pic>
      <p:sp>
        <p:nvSpPr>
          <p:cNvPr id="11" name="Rectangle 10">
            <a:extLst>
              <a:ext uri="{FF2B5EF4-FFF2-40B4-BE49-F238E27FC236}">
                <a16:creationId xmlns:a16="http://schemas.microsoft.com/office/drawing/2014/main" id="{1D2C382D-CB10-4871-8212-3E6448241BA9}"/>
              </a:ext>
            </a:extLst>
          </p:cNvPr>
          <p:cNvSpPr/>
          <p:nvPr/>
        </p:nvSpPr>
        <p:spPr>
          <a:xfrm>
            <a:off x="1167823" y="2506134"/>
            <a:ext cx="5072958" cy="369332"/>
          </a:xfrm>
          <a:prstGeom prst="rect">
            <a:avLst/>
          </a:prstGeom>
        </p:spPr>
        <p:txBody>
          <a:bodyPr wrap="square">
            <a:spAutoFit/>
          </a:bodyPr>
          <a:lstStyle/>
          <a:p>
            <a:pPr algn="ctr"/>
            <a:r>
              <a:rPr lang="en-US" dirty="0"/>
              <a:t>D) 1 Part, Multiple Containers on multiple pallets</a:t>
            </a:r>
          </a:p>
        </p:txBody>
      </p:sp>
      <p:sp>
        <p:nvSpPr>
          <p:cNvPr id="12" name="Rectangle 11">
            <a:extLst>
              <a:ext uri="{FF2B5EF4-FFF2-40B4-BE49-F238E27FC236}">
                <a16:creationId xmlns:a16="http://schemas.microsoft.com/office/drawing/2014/main" id="{77ED4E3F-FC37-4F6A-8F0C-71243FC8CB90}"/>
              </a:ext>
            </a:extLst>
          </p:cNvPr>
          <p:cNvSpPr/>
          <p:nvPr/>
        </p:nvSpPr>
        <p:spPr>
          <a:xfrm>
            <a:off x="6540750" y="2506134"/>
            <a:ext cx="5222013" cy="369332"/>
          </a:xfrm>
          <a:prstGeom prst="rect">
            <a:avLst/>
          </a:prstGeom>
        </p:spPr>
        <p:txBody>
          <a:bodyPr wrap="square">
            <a:spAutoFit/>
          </a:bodyPr>
          <a:lstStyle/>
          <a:p>
            <a:pPr algn="ctr"/>
            <a:r>
              <a:rPr lang="en-US" dirty="0"/>
              <a:t>E) Multiple Parts, Multiple Containers on 1 Pallet</a:t>
            </a:r>
          </a:p>
        </p:txBody>
      </p:sp>
      <p:pic>
        <p:nvPicPr>
          <p:cNvPr id="7" name="Audio 6">
            <a:hlinkClick r:id="" action="ppaction://media"/>
            <a:extLst>
              <a:ext uri="{FF2B5EF4-FFF2-40B4-BE49-F238E27FC236}">
                <a16:creationId xmlns:a16="http://schemas.microsoft.com/office/drawing/2014/main" id="{98E2F393-95BE-42CD-B1C3-9C49F2CC68B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64416453"/>
      </p:ext>
    </p:extLst>
  </p:cSld>
  <p:clrMapOvr>
    <a:masterClrMapping/>
  </p:clrMapOvr>
  <p:transition advTm="723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Payment (sales) invoice requirements</a:t>
            </a:r>
          </a:p>
        </p:txBody>
      </p:sp>
      <p:pic>
        <p:nvPicPr>
          <p:cNvPr id="3" name="Audio 2">
            <a:hlinkClick r:id="" action="ppaction://media"/>
            <a:extLst>
              <a:ext uri="{FF2B5EF4-FFF2-40B4-BE49-F238E27FC236}">
                <a16:creationId xmlns:a16="http://schemas.microsoft.com/office/drawing/2014/main" id="{07AE5160-695E-4F75-ACBB-98ED32F370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0206137"/>
      </p:ext>
    </p:extLst>
  </p:cSld>
  <p:clrMapOvr>
    <a:masterClrMapping/>
  </p:clrMapOvr>
  <p:transition advTm="6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Payment (Sales) Invoice Instructions</a:t>
            </a:r>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9517724" y="1081406"/>
            <a:ext cx="3461768" cy="4615725"/>
          </a:xfrm>
        </p:spPr>
        <p:txBody>
          <a:bodyPr/>
          <a:lstStyle/>
          <a:p>
            <a:endParaRPr lang="en-US" dirty="0"/>
          </a:p>
          <a:p>
            <a:endParaRPr lang="en-US" dirty="0"/>
          </a:p>
          <a:p>
            <a:endParaRPr lang="en-US" dirty="0"/>
          </a:p>
          <a:p>
            <a:endParaRPr lang="en-US" dirty="0"/>
          </a:p>
          <a:p>
            <a:pPr marL="0" indent="0">
              <a:buNone/>
            </a:pPr>
            <a:endParaRPr lang="en-US"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4685269" y="1807263"/>
            <a:ext cx="6803869" cy="4161243"/>
          </a:xfrm>
          <a:prstGeom prst="rect">
            <a:avLst/>
          </a:prstGeom>
        </p:spPr>
        <p:txBody>
          <a:bodyPr vert="horz" lIns="91440" tIns="45720" rIns="91440" bIns="45720" rtlCol="0">
            <a:normAutofit fontScale="92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anose="05000000000000000000" pitchFamily="2" charset="2"/>
              <a:buChar char="§"/>
            </a:pPr>
            <a:r>
              <a:rPr lang="en-US" dirty="0"/>
              <a:t>Payment (sales) Invoices </a:t>
            </a:r>
            <a:r>
              <a:rPr lang="en-US" b="1" i="1" dirty="0"/>
              <a:t>must</a:t>
            </a:r>
            <a:r>
              <a:rPr lang="en-US" dirty="0"/>
              <a:t> be sent to the AP-Thailand inbox </a:t>
            </a:r>
            <a:r>
              <a:rPr lang="en-US" dirty="0">
                <a:hlinkClick r:id="rId6"/>
              </a:rPr>
              <a:t>apthailand@harley-davidson.com</a:t>
            </a:r>
            <a:endParaRPr lang="en-US" dirty="0"/>
          </a:p>
          <a:p>
            <a:pPr lvl="1">
              <a:buFont typeface="Wingdings" panose="05000000000000000000" pitchFamily="2" charset="2"/>
              <a:buChar char="§"/>
            </a:pPr>
            <a:r>
              <a:rPr lang="en-US" dirty="0"/>
              <a:t>Different than the email for sending the Commercial Invoice. </a:t>
            </a:r>
          </a:p>
          <a:p>
            <a:pPr>
              <a:buFont typeface="Wingdings" panose="05000000000000000000" pitchFamily="2" charset="2"/>
              <a:buChar char="§"/>
            </a:pPr>
            <a:r>
              <a:rPr lang="en-US" dirty="0"/>
              <a:t>The payment (sales) invoice number must be the same as the reference number (equal to the packing list number, ASN number and the Commercial Invoice Number).   </a:t>
            </a:r>
          </a:p>
          <a:p>
            <a:pPr>
              <a:buFont typeface="Wingdings" panose="05000000000000000000" pitchFamily="2" charset="2"/>
              <a:buChar char="§"/>
            </a:pPr>
            <a:r>
              <a:rPr lang="en-US" dirty="0"/>
              <a:t>The </a:t>
            </a:r>
            <a:r>
              <a:rPr lang="en-US" b="1" i="1" dirty="0"/>
              <a:t>exact </a:t>
            </a:r>
            <a:r>
              <a:rPr lang="en-US" dirty="0"/>
              <a:t>H-D Thailand</a:t>
            </a:r>
            <a:r>
              <a:rPr lang="en-US" b="1" i="1" dirty="0"/>
              <a:t> </a:t>
            </a:r>
            <a:r>
              <a:rPr lang="en-US" dirty="0"/>
              <a:t>legal company name, entity, and address must be used on the Payment (sales) Invoice. </a:t>
            </a:r>
            <a:endParaRPr lang="en-US" dirty="0">
              <a:cs typeface="Calibri"/>
            </a:endParaRPr>
          </a:p>
          <a:p>
            <a:pPr>
              <a:buFont typeface="Wingdings" panose="05000000000000000000" pitchFamily="2" charset="2"/>
              <a:buChar char="§"/>
            </a:pPr>
            <a:r>
              <a:rPr lang="en-US" dirty="0"/>
              <a:t>Piece prices and the total Invoice amount should exactly match the commercial invoice and to the H-D and supplier agreed upon pricing.</a:t>
            </a:r>
          </a:p>
          <a:p>
            <a:pPr>
              <a:buFont typeface="Wingdings" panose="05000000000000000000" pitchFamily="2" charset="2"/>
              <a:buChar char="§"/>
            </a:pPr>
            <a:r>
              <a:rPr lang="en-US" dirty="0"/>
              <a:t>Failure to meet these requirements may result in payment delays</a:t>
            </a:r>
          </a:p>
          <a:p>
            <a:pPr>
              <a:lnSpc>
                <a:spcPct val="114000"/>
              </a:lnSpc>
            </a:pPr>
            <a:endParaRPr lang="en-US" dirty="0"/>
          </a:p>
        </p:txBody>
      </p:sp>
      <p:pic>
        <p:nvPicPr>
          <p:cNvPr id="4" name="Picture 3">
            <a:extLst>
              <a:ext uri="{FF2B5EF4-FFF2-40B4-BE49-F238E27FC236}">
                <a16:creationId xmlns:a16="http://schemas.microsoft.com/office/drawing/2014/main" id="{F6440387-4727-4E44-8289-AD0A0D9EA646}"/>
              </a:ext>
            </a:extLst>
          </p:cNvPr>
          <p:cNvPicPr>
            <a:picLocks noChangeAspect="1"/>
          </p:cNvPicPr>
          <p:nvPr/>
        </p:nvPicPr>
        <p:blipFill>
          <a:blip r:embed="rId7"/>
          <a:stretch>
            <a:fillRect/>
          </a:stretch>
        </p:blipFill>
        <p:spPr>
          <a:xfrm>
            <a:off x="1693867" y="1725693"/>
            <a:ext cx="2098448" cy="3564976"/>
          </a:xfrm>
          <a:prstGeom prst="rect">
            <a:avLst/>
          </a:prstGeom>
          <a:ln w="19050">
            <a:solidFill>
              <a:srgbClr val="002060"/>
            </a:solidFill>
          </a:ln>
        </p:spPr>
      </p:pic>
      <p:pic>
        <p:nvPicPr>
          <p:cNvPr id="5" name="Audio 4">
            <a:hlinkClick r:id="" action="ppaction://media"/>
            <a:extLst>
              <a:ext uri="{FF2B5EF4-FFF2-40B4-BE49-F238E27FC236}">
                <a16:creationId xmlns:a16="http://schemas.microsoft.com/office/drawing/2014/main" id="{D97D0820-1595-4D89-B49C-4DD39D16582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35741520"/>
      </p:ext>
    </p:extLst>
  </p:cSld>
  <p:clrMapOvr>
    <a:masterClrMapping/>
  </p:clrMapOvr>
  <p:transition advTm="721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wipe(right)">
                                      <p:cBhvr>
                                        <p:cTn id="11" dur="500"/>
                                        <p:tgtEl>
                                          <p:spTgt spid="1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right)">
                                      <p:cBhvr>
                                        <p:cTn id="16" dur="500"/>
                                        <p:tgtEl>
                                          <p:spTgt spid="1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wipe(right)">
                                      <p:cBhvr>
                                        <p:cTn id="21" dur="500"/>
                                        <p:tgtEl>
                                          <p:spTgt spid="1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xEl>
                                              <p:pRg st="5" end="5"/>
                                            </p:txEl>
                                          </p:spTgt>
                                        </p:tgtEl>
                                        <p:attrNameLst>
                                          <p:attrName>style.visibility</p:attrName>
                                        </p:attrNameLst>
                                      </p:cBhvr>
                                      <p:to>
                                        <p:strVal val="visible"/>
                                      </p:to>
                                    </p:set>
                                    <p:animEffect transition="in" filter="wipe(right)">
                                      <p:cBhvr>
                                        <p:cTn id="26"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C533C4-E66C-4A5C-9D39-CBB792FB24FB}"/>
              </a:ext>
            </a:extLst>
          </p:cNvPr>
          <p:cNvSpPr/>
          <p:nvPr/>
        </p:nvSpPr>
        <p:spPr>
          <a:xfrm>
            <a:off x="1640333" y="679289"/>
            <a:ext cx="1143000" cy="1106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Supply Chain H-D Thailand </a:t>
            </a:r>
          </a:p>
        </p:txBody>
      </p:sp>
      <p:sp>
        <p:nvSpPr>
          <p:cNvPr id="5" name="Rectangle 4">
            <a:extLst>
              <a:ext uri="{FF2B5EF4-FFF2-40B4-BE49-F238E27FC236}">
                <a16:creationId xmlns:a16="http://schemas.microsoft.com/office/drawing/2014/main" id="{8E86E44F-BCF0-4D9A-9760-BBF91C6FF656}"/>
              </a:ext>
            </a:extLst>
          </p:cNvPr>
          <p:cNvSpPr/>
          <p:nvPr/>
        </p:nvSpPr>
        <p:spPr>
          <a:xfrm>
            <a:off x="1640333" y="1850466"/>
            <a:ext cx="1143000" cy="1662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Supplier</a:t>
            </a:r>
          </a:p>
        </p:txBody>
      </p:sp>
      <p:sp>
        <p:nvSpPr>
          <p:cNvPr id="6" name="Rectangle 5">
            <a:extLst>
              <a:ext uri="{FF2B5EF4-FFF2-40B4-BE49-F238E27FC236}">
                <a16:creationId xmlns:a16="http://schemas.microsoft.com/office/drawing/2014/main" id="{559EE4A7-4AF9-43EB-AE2A-28EA7A655D12}"/>
              </a:ext>
            </a:extLst>
          </p:cNvPr>
          <p:cNvSpPr/>
          <p:nvPr/>
        </p:nvSpPr>
        <p:spPr>
          <a:xfrm>
            <a:off x="1640334" y="4651470"/>
            <a:ext cx="1165704" cy="1129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WCCC</a:t>
            </a:r>
          </a:p>
        </p:txBody>
      </p:sp>
      <p:sp>
        <p:nvSpPr>
          <p:cNvPr id="7" name="Rectangle 6">
            <a:extLst>
              <a:ext uri="{FF2B5EF4-FFF2-40B4-BE49-F238E27FC236}">
                <a16:creationId xmlns:a16="http://schemas.microsoft.com/office/drawing/2014/main" id="{00E38C48-FB45-4447-A9CA-357D686E7170}"/>
              </a:ext>
            </a:extLst>
          </p:cNvPr>
          <p:cNvSpPr/>
          <p:nvPr/>
        </p:nvSpPr>
        <p:spPr>
          <a:xfrm>
            <a:off x="2890648" y="824670"/>
            <a:ext cx="1219200" cy="838200"/>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Order generated by MRP sent to supplier</a:t>
            </a:r>
          </a:p>
        </p:txBody>
      </p:sp>
      <p:sp>
        <p:nvSpPr>
          <p:cNvPr id="8" name="Rectangle 7">
            <a:extLst>
              <a:ext uri="{FF2B5EF4-FFF2-40B4-BE49-F238E27FC236}">
                <a16:creationId xmlns:a16="http://schemas.microsoft.com/office/drawing/2014/main" id="{2E334BC5-54F4-4F43-8F5E-86E98B0B4535}"/>
              </a:ext>
            </a:extLst>
          </p:cNvPr>
          <p:cNvSpPr/>
          <p:nvPr/>
        </p:nvSpPr>
        <p:spPr>
          <a:xfrm>
            <a:off x="2890648" y="1936967"/>
            <a:ext cx="1219200" cy="838200"/>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Fulfills Order</a:t>
            </a:r>
          </a:p>
        </p:txBody>
      </p:sp>
      <p:sp>
        <p:nvSpPr>
          <p:cNvPr id="9" name="Rectangle 8">
            <a:extLst>
              <a:ext uri="{FF2B5EF4-FFF2-40B4-BE49-F238E27FC236}">
                <a16:creationId xmlns:a16="http://schemas.microsoft.com/office/drawing/2014/main" id="{066DB36C-79B2-4B23-8122-F20EC7267B05}"/>
              </a:ext>
            </a:extLst>
          </p:cNvPr>
          <p:cNvSpPr/>
          <p:nvPr/>
        </p:nvSpPr>
        <p:spPr>
          <a:xfrm>
            <a:off x="4317859" y="1914425"/>
            <a:ext cx="1219200" cy="1562955"/>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Prepare shipping documents per entity / Shipping Location</a:t>
            </a:r>
          </a:p>
          <a:p>
            <a:pPr algn="ctr"/>
            <a:r>
              <a:rPr lang="en-US" sz="1100" dirty="0">
                <a:solidFill>
                  <a:schemeClr val="tx1"/>
                </a:solidFill>
              </a:rPr>
              <a:t>Commercial Invoice &amp; </a:t>
            </a:r>
          </a:p>
          <a:p>
            <a:pPr algn="ctr"/>
            <a:r>
              <a:rPr lang="en-US" sz="1100" dirty="0">
                <a:solidFill>
                  <a:schemeClr val="tx1"/>
                </a:solidFill>
              </a:rPr>
              <a:t>Packing List</a:t>
            </a:r>
          </a:p>
        </p:txBody>
      </p:sp>
      <p:sp>
        <p:nvSpPr>
          <p:cNvPr id="10" name="Rectangle 9">
            <a:extLst>
              <a:ext uri="{FF2B5EF4-FFF2-40B4-BE49-F238E27FC236}">
                <a16:creationId xmlns:a16="http://schemas.microsoft.com/office/drawing/2014/main" id="{5CDF9962-6209-48C5-B9EE-02B8E9E82CEC}"/>
              </a:ext>
            </a:extLst>
          </p:cNvPr>
          <p:cNvSpPr/>
          <p:nvPr/>
        </p:nvSpPr>
        <p:spPr>
          <a:xfrm>
            <a:off x="3015591" y="4801682"/>
            <a:ext cx="1302268" cy="838200"/>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Validate shipment and documentation</a:t>
            </a:r>
          </a:p>
        </p:txBody>
      </p:sp>
      <p:sp>
        <p:nvSpPr>
          <p:cNvPr id="11" name="Flowchart: Process 10">
            <a:extLst>
              <a:ext uri="{FF2B5EF4-FFF2-40B4-BE49-F238E27FC236}">
                <a16:creationId xmlns:a16="http://schemas.microsoft.com/office/drawing/2014/main" id="{5F4630F3-50BF-4C43-BDC8-E2A9D02058B1}"/>
              </a:ext>
            </a:extLst>
          </p:cNvPr>
          <p:cNvSpPr/>
          <p:nvPr/>
        </p:nvSpPr>
        <p:spPr>
          <a:xfrm>
            <a:off x="2845412" y="679289"/>
            <a:ext cx="7581900" cy="1113374"/>
          </a:xfrm>
          <a:prstGeom prst="flowChartProcess">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A257112C-5674-4FEA-9106-E9188A7B5E29}"/>
              </a:ext>
            </a:extLst>
          </p:cNvPr>
          <p:cNvSpPr/>
          <p:nvPr/>
        </p:nvSpPr>
        <p:spPr>
          <a:xfrm>
            <a:off x="2845412" y="1868275"/>
            <a:ext cx="7581900" cy="1662286"/>
          </a:xfrm>
          <a:prstGeom prst="flowChartProcess">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0C6E2BDE-D603-42F3-8B90-14E82ABAFF34}"/>
              </a:ext>
            </a:extLst>
          </p:cNvPr>
          <p:cNvSpPr/>
          <p:nvPr/>
        </p:nvSpPr>
        <p:spPr>
          <a:xfrm>
            <a:off x="2845412" y="3582114"/>
            <a:ext cx="7603176" cy="1016901"/>
          </a:xfrm>
          <a:prstGeom prst="flowChartProcess">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3DC037-F761-422F-9A19-588933CF482E}"/>
              </a:ext>
            </a:extLst>
          </p:cNvPr>
          <p:cNvSpPr/>
          <p:nvPr/>
        </p:nvSpPr>
        <p:spPr>
          <a:xfrm>
            <a:off x="5707971" y="1974894"/>
            <a:ext cx="1219200" cy="838200"/>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Prepare and apply labels per H-D Standard</a:t>
            </a:r>
          </a:p>
        </p:txBody>
      </p:sp>
      <p:sp>
        <p:nvSpPr>
          <p:cNvPr id="15" name="Rectangle 14">
            <a:extLst>
              <a:ext uri="{FF2B5EF4-FFF2-40B4-BE49-F238E27FC236}">
                <a16:creationId xmlns:a16="http://schemas.microsoft.com/office/drawing/2014/main" id="{83D54858-2475-4FD9-B1FC-5ABD37A5D29D}"/>
              </a:ext>
            </a:extLst>
          </p:cNvPr>
          <p:cNvSpPr/>
          <p:nvPr/>
        </p:nvSpPr>
        <p:spPr>
          <a:xfrm>
            <a:off x="7113468" y="1974894"/>
            <a:ext cx="1106588" cy="1488498"/>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Send shipment, ASN &amp; Email Commercial Invoice to amelogistics@</a:t>
            </a:r>
          </a:p>
          <a:p>
            <a:pPr algn="ctr"/>
            <a:r>
              <a:rPr lang="en-US" sz="1100" dirty="0">
                <a:solidFill>
                  <a:schemeClr val="tx1"/>
                </a:solidFill>
              </a:rPr>
              <a:t>harley-davidson.com</a:t>
            </a:r>
          </a:p>
        </p:txBody>
      </p:sp>
      <p:sp>
        <p:nvSpPr>
          <p:cNvPr id="16" name="TextBox 15">
            <a:extLst>
              <a:ext uri="{FF2B5EF4-FFF2-40B4-BE49-F238E27FC236}">
                <a16:creationId xmlns:a16="http://schemas.microsoft.com/office/drawing/2014/main" id="{644D388E-838C-4669-B7E6-670C60575B38}"/>
              </a:ext>
            </a:extLst>
          </p:cNvPr>
          <p:cNvSpPr txBox="1"/>
          <p:nvPr/>
        </p:nvSpPr>
        <p:spPr>
          <a:xfrm>
            <a:off x="1663037" y="71654"/>
            <a:ext cx="8890825" cy="584775"/>
          </a:xfrm>
          <a:prstGeom prst="rect">
            <a:avLst/>
          </a:prstGeom>
          <a:noFill/>
        </p:spPr>
        <p:txBody>
          <a:bodyPr wrap="square" rtlCol="0">
            <a:spAutoFit/>
          </a:bodyPr>
          <a:lstStyle/>
          <a:p>
            <a:pPr algn="ctr"/>
            <a:r>
              <a:rPr lang="en-US" sz="3200" b="1" dirty="0">
                <a:latin typeface="+mj-lt"/>
              </a:rPr>
              <a:t>U.S. Supplier Process Flow – for Thailand</a:t>
            </a:r>
          </a:p>
        </p:txBody>
      </p:sp>
      <p:sp>
        <p:nvSpPr>
          <p:cNvPr id="17" name="Rectangle 16">
            <a:extLst>
              <a:ext uri="{FF2B5EF4-FFF2-40B4-BE49-F238E27FC236}">
                <a16:creationId xmlns:a16="http://schemas.microsoft.com/office/drawing/2014/main" id="{DDCD813D-5071-49DE-BA6E-E3967108C99E}"/>
              </a:ext>
            </a:extLst>
          </p:cNvPr>
          <p:cNvSpPr/>
          <p:nvPr/>
        </p:nvSpPr>
        <p:spPr>
          <a:xfrm>
            <a:off x="8434061" y="1978658"/>
            <a:ext cx="1426970" cy="838200"/>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Send payment (sales) invoice to apthailand@harley-davidson.com </a:t>
            </a:r>
          </a:p>
        </p:txBody>
      </p:sp>
      <p:sp>
        <p:nvSpPr>
          <p:cNvPr id="18" name="Rectangle 17">
            <a:extLst>
              <a:ext uri="{FF2B5EF4-FFF2-40B4-BE49-F238E27FC236}">
                <a16:creationId xmlns:a16="http://schemas.microsoft.com/office/drawing/2014/main" id="{18831446-F0F7-4C10-8DAB-03F141851B0A}"/>
              </a:ext>
            </a:extLst>
          </p:cNvPr>
          <p:cNvSpPr/>
          <p:nvPr/>
        </p:nvSpPr>
        <p:spPr>
          <a:xfrm>
            <a:off x="4561460" y="4805493"/>
            <a:ext cx="1129394" cy="838200"/>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Consolidate material</a:t>
            </a:r>
          </a:p>
        </p:txBody>
      </p:sp>
      <p:sp>
        <p:nvSpPr>
          <p:cNvPr id="19" name="Rectangle 18">
            <a:extLst>
              <a:ext uri="{FF2B5EF4-FFF2-40B4-BE49-F238E27FC236}">
                <a16:creationId xmlns:a16="http://schemas.microsoft.com/office/drawing/2014/main" id="{B5A8F93C-D040-4261-B82C-2434CD670BF8}"/>
              </a:ext>
            </a:extLst>
          </p:cNvPr>
          <p:cNvSpPr/>
          <p:nvPr/>
        </p:nvSpPr>
        <p:spPr>
          <a:xfrm>
            <a:off x="5931304" y="4802953"/>
            <a:ext cx="1129394" cy="838200"/>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Ship consolidated container</a:t>
            </a:r>
          </a:p>
        </p:txBody>
      </p:sp>
      <p:sp>
        <p:nvSpPr>
          <p:cNvPr id="20" name="Rectangle 19">
            <a:extLst>
              <a:ext uri="{FF2B5EF4-FFF2-40B4-BE49-F238E27FC236}">
                <a16:creationId xmlns:a16="http://schemas.microsoft.com/office/drawing/2014/main" id="{6038D868-F199-40B1-8865-74415835CA57}"/>
              </a:ext>
            </a:extLst>
          </p:cNvPr>
          <p:cNvSpPr/>
          <p:nvPr/>
        </p:nvSpPr>
        <p:spPr>
          <a:xfrm>
            <a:off x="1663037" y="5845186"/>
            <a:ext cx="1157050" cy="903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Thailand Logistics</a:t>
            </a:r>
          </a:p>
        </p:txBody>
      </p:sp>
      <p:sp>
        <p:nvSpPr>
          <p:cNvPr id="21" name="Flowchart: Process 20">
            <a:extLst>
              <a:ext uri="{FF2B5EF4-FFF2-40B4-BE49-F238E27FC236}">
                <a16:creationId xmlns:a16="http://schemas.microsoft.com/office/drawing/2014/main" id="{EBE2EB91-DD6D-404D-8701-867E03E57CCA}"/>
              </a:ext>
            </a:extLst>
          </p:cNvPr>
          <p:cNvSpPr/>
          <p:nvPr/>
        </p:nvSpPr>
        <p:spPr>
          <a:xfrm>
            <a:off x="2858645" y="5845156"/>
            <a:ext cx="7601926" cy="903129"/>
          </a:xfrm>
          <a:prstGeom prst="flowChartProcess">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B15C711-959B-4ADA-834A-79B008109C33}"/>
              </a:ext>
            </a:extLst>
          </p:cNvPr>
          <p:cNvSpPr/>
          <p:nvPr/>
        </p:nvSpPr>
        <p:spPr>
          <a:xfrm>
            <a:off x="6578741" y="5947513"/>
            <a:ext cx="2192589" cy="656319"/>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Documentation submitted to Thailand Customs</a:t>
            </a:r>
          </a:p>
        </p:txBody>
      </p:sp>
      <p:cxnSp>
        <p:nvCxnSpPr>
          <p:cNvPr id="23" name="Straight Arrow Connector 22">
            <a:extLst>
              <a:ext uri="{FF2B5EF4-FFF2-40B4-BE49-F238E27FC236}">
                <a16:creationId xmlns:a16="http://schemas.microsoft.com/office/drawing/2014/main" id="{DF7F156F-8A89-450A-A398-C4406D767EF0}"/>
              </a:ext>
            </a:extLst>
          </p:cNvPr>
          <p:cNvCxnSpPr>
            <a:cxnSpLocks/>
            <a:stCxn id="7" idx="2"/>
            <a:endCxn id="8" idx="0"/>
          </p:cNvCxnSpPr>
          <p:nvPr/>
        </p:nvCxnSpPr>
        <p:spPr>
          <a:xfrm>
            <a:off x="3500248" y="1662870"/>
            <a:ext cx="0" cy="2740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98FA3BF-9225-460F-96C3-C06CB1E91F1A}"/>
              </a:ext>
            </a:extLst>
          </p:cNvPr>
          <p:cNvCxnSpPr>
            <a:cxnSpLocks/>
            <a:stCxn id="8" idx="3"/>
          </p:cNvCxnSpPr>
          <p:nvPr/>
        </p:nvCxnSpPr>
        <p:spPr>
          <a:xfrm>
            <a:off x="4109848" y="2356067"/>
            <a:ext cx="23739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0AA1FB0-2B09-4950-8BCF-523E528A7F95}"/>
              </a:ext>
            </a:extLst>
          </p:cNvPr>
          <p:cNvCxnSpPr>
            <a:cxnSpLocks/>
            <a:endCxn id="14" idx="1"/>
          </p:cNvCxnSpPr>
          <p:nvPr/>
        </p:nvCxnSpPr>
        <p:spPr>
          <a:xfrm>
            <a:off x="5541297" y="2393994"/>
            <a:ext cx="16667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CB0ADF6-FED5-4101-9B6B-1CDD1E3A7955}"/>
              </a:ext>
            </a:extLst>
          </p:cNvPr>
          <p:cNvCxnSpPr>
            <a:cxnSpLocks/>
          </p:cNvCxnSpPr>
          <p:nvPr/>
        </p:nvCxnSpPr>
        <p:spPr>
          <a:xfrm>
            <a:off x="6939871" y="2393994"/>
            <a:ext cx="171586" cy="2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0430DD4-8CD4-46CD-AAA1-C12398281184}"/>
              </a:ext>
            </a:extLst>
          </p:cNvPr>
          <p:cNvCxnSpPr>
            <a:cxnSpLocks/>
          </p:cNvCxnSpPr>
          <p:nvPr/>
        </p:nvCxnSpPr>
        <p:spPr>
          <a:xfrm>
            <a:off x="8240644" y="2394936"/>
            <a:ext cx="17298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138D630-0A4D-40F7-991C-7BFCD042C887}"/>
              </a:ext>
            </a:extLst>
          </p:cNvPr>
          <p:cNvCxnSpPr>
            <a:cxnSpLocks/>
            <a:stCxn id="10" idx="3"/>
            <a:endCxn id="18" idx="1"/>
          </p:cNvCxnSpPr>
          <p:nvPr/>
        </p:nvCxnSpPr>
        <p:spPr>
          <a:xfrm>
            <a:off x="4317859" y="5220782"/>
            <a:ext cx="243601" cy="38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17A87D2-706C-4066-B0CC-1EB1922544A8}"/>
              </a:ext>
            </a:extLst>
          </p:cNvPr>
          <p:cNvCxnSpPr>
            <a:cxnSpLocks/>
            <a:endCxn id="19" idx="1"/>
          </p:cNvCxnSpPr>
          <p:nvPr/>
        </p:nvCxnSpPr>
        <p:spPr>
          <a:xfrm>
            <a:off x="5704106" y="5220782"/>
            <a:ext cx="227198" cy="12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212E76D2-14D7-4E94-AF27-20ED8AC2DAAD}"/>
              </a:ext>
            </a:extLst>
          </p:cNvPr>
          <p:cNvSpPr/>
          <p:nvPr/>
        </p:nvSpPr>
        <p:spPr>
          <a:xfrm>
            <a:off x="1640333" y="3579286"/>
            <a:ext cx="1161378" cy="1007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US Audit Team</a:t>
            </a:r>
          </a:p>
        </p:txBody>
      </p:sp>
      <p:sp>
        <p:nvSpPr>
          <p:cNvPr id="31" name="Rectangle 30">
            <a:extLst>
              <a:ext uri="{FF2B5EF4-FFF2-40B4-BE49-F238E27FC236}">
                <a16:creationId xmlns:a16="http://schemas.microsoft.com/office/drawing/2014/main" id="{A752FA3E-E6C9-4CB4-8424-A45F38774A22}"/>
              </a:ext>
            </a:extLst>
          </p:cNvPr>
          <p:cNvSpPr/>
          <p:nvPr/>
        </p:nvSpPr>
        <p:spPr>
          <a:xfrm>
            <a:off x="6883881" y="3634410"/>
            <a:ext cx="1572842" cy="930962"/>
          </a:xfrm>
          <a:prstGeom prst="rect">
            <a:avLst/>
          </a:prstGeom>
          <a:solidFill>
            <a:schemeClr val="tx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Documents audited &amp; feedback provided to suppliers</a:t>
            </a:r>
          </a:p>
          <a:p>
            <a:pPr algn="ctr"/>
            <a:r>
              <a:rPr lang="en-US" sz="1100" dirty="0">
                <a:solidFill>
                  <a:schemeClr val="tx1"/>
                </a:solidFill>
              </a:rPr>
              <a:t>IBD &amp; approval to process and ship</a:t>
            </a:r>
          </a:p>
        </p:txBody>
      </p:sp>
      <p:sp>
        <p:nvSpPr>
          <p:cNvPr id="32" name="Flowchart: Process 31">
            <a:extLst>
              <a:ext uri="{FF2B5EF4-FFF2-40B4-BE49-F238E27FC236}">
                <a16:creationId xmlns:a16="http://schemas.microsoft.com/office/drawing/2014/main" id="{0F8D842C-3589-476D-8BFB-5748886E7F28}"/>
              </a:ext>
            </a:extLst>
          </p:cNvPr>
          <p:cNvSpPr/>
          <p:nvPr/>
        </p:nvSpPr>
        <p:spPr>
          <a:xfrm>
            <a:off x="2857395" y="4648014"/>
            <a:ext cx="7603176" cy="1129248"/>
          </a:xfrm>
          <a:prstGeom prst="flowChartProcess">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0609D9B-FF70-4721-8199-639C08229AC3}"/>
              </a:ext>
            </a:extLst>
          </p:cNvPr>
          <p:cNvCxnSpPr>
            <a:cxnSpLocks/>
          </p:cNvCxnSpPr>
          <p:nvPr/>
        </p:nvCxnSpPr>
        <p:spPr>
          <a:xfrm flipH="1">
            <a:off x="3666726" y="4090564"/>
            <a:ext cx="32277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FB8074A-E5D3-4651-BF4F-703DC1D10655}"/>
              </a:ext>
            </a:extLst>
          </p:cNvPr>
          <p:cNvCxnSpPr>
            <a:cxnSpLocks/>
            <a:endCxn id="10" idx="0"/>
          </p:cNvCxnSpPr>
          <p:nvPr/>
        </p:nvCxnSpPr>
        <p:spPr>
          <a:xfrm>
            <a:off x="3666725" y="4083144"/>
            <a:ext cx="0" cy="718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7C0825A8-BD69-4C6E-9CAC-5C8F85EA9934}"/>
              </a:ext>
            </a:extLst>
          </p:cNvPr>
          <p:cNvCxnSpPr>
            <a:cxnSpLocks/>
            <a:stCxn id="19" idx="3"/>
          </p:cNvCxnSpPr>
          <p:nvPr/>
        </p:nvCxnSpPr>
        <p:spPr>
          <a:xfrm>
            <a:off x="7060698" y="5222053"/>
            <a:ext cx="313496" cy="71808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BCDD35C6-0435-4940-A2C4-077FB3C4CBD9}"/>
              </a:ext>
            </a:extLst>
          </p:cNvPr>
          <p:cNvSpPr txBox="1"/>
          <p:nvPr/>
        </p:nvSpPr>
        <p:spPr>
          <a:xfrm>
            <a:off x="4982591" y="3869503"/>
            <a:ext cx="1767634" cy="246221"/>
          </a:xfrm>
          <a:prstGeom prst="rect">
            <a:avLst/>
          </a:prstGeom>
          <a:noFill/>
        </p:spPr>
        <p:txBody>
          <a:bodyPr wrap="square" rtlCol="0">
            <a:spAutoFit/>
          </a:bodyPr>
          <a:lstStyle/>
          <a:p>
            <a:pPr algn="ctr"/>
            <a:r>
              <a:rPr lang="en-US" sz="1000" dirty="0"/>
              <a:t>Supplier shipment to WCCC</a:t>
            </a:r>
          </a:p>
        </p:txBody>
      </p:sp>
      <p:sp>
        <p:nvSpPr>
          <p:cNvPr id="40" name="TextBox 39">
            <a:extLst>
              <a:ext uri="{FF2B5EF4-FFF2-40B4-BE49-F238E27FC236}">
                <a16:creationId xmlns:a16="http://schemas.microsoft.com/office/drawing/2014/main" id="{FE59B47D-FABC-46A9-B545-FA981ABF7CC9}"/>
              </a:ext>
            </a:extLst>
          </p:cNvPr>
          <p:cNvSpPr txBox="1"/>
          <p:nvPr/>
        </p:nvSpPr>
        <p:spPr>
          <a:xfrm>
            <a:off x="7556571" y="4846158"/>
            <a:ext cx="975582" cy="707886"/>
          </a:xfrm>
          <a:prstGeom prst="rect">
            <a:avLst/>
          </a:prstGeom>
          <a:noFill/>
        </p:spPr>
        <p:txBody>
          <a:bodyPr wrap="square" rtlCol="0">
            <a:spAutoFit/>
          </a:bodyPr>
          <a:lstStyle/>
          <a:p>
            <a:pPr algn="ctr"/>
            <a:r>
              <a:rPr lang="en-US" sz="1000" dirty="0"/>
              <a:t>Supplier Air/Direct Shipment to Thailand</a:t>
            </a:r>
          </a:p>
        </p:txBody>
      </p:sp>
      <p:cxnSp>
        <p:nvCxnSpPr>
          <p:cNvPr id="45" name="Straight Arrow Connector 44">
            <a:extLst>
              <a:ext uri="{FF2B5EF4-FFF2-40B4-BE49-F238E27FC236}">
                <a16:creationId xmlns:a16="http://schemas.microsoft.com/office/drawing/2014/main" id="{7C0E3408-E626-4B40-A4E9-5BE7897E8B2A}"/>
              </a:ext>
            </a:extLst>
          </p:cNvPr>
          <p:cNvCxnSpPr>
            <a:cxnSpLocks/>
            <a:stCxn id="15" idx="2"/>
            <a:endCxn id="31" idx="0"/>
          </p:cNvCxnSpPr>
          <p:nvPr/>
        </p:nvCxnSpPr>
        <p:spPr>
          <a:xfrm>
            <a:off x="7666762" y="3463392"/>
            <a:ext cx="3540" cy="171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1C4820E9-CA75-442E-BFF9-101CE416E117}"/>
              </a:ext>
            </a:extLst>
          </p:cNvPr>
          <p:cNvCxnSpPr>
            <a:cxnSpLocks/>
            <a:stCxn id="31" idx="2"/>
            <a:endCxn id="22" idx="0"/>
          </p:cNvCxnSpPr>
          <p:nvPr/>
        </p:nvCxnSpPr>
        <p:spPr>
          <a:xfrm>
            <a:off x="7670302" y="4565372"/>
            <a:ext cx="4734" cy="13821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FC24CC9-A4C8-40F2-9271-1397941304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77946677"/>
      </p:ext>
    </p:extLst>
  </p:cSld>
  <p:clrMapOvr>
    <a:masterClrMapping/>
  </p:clrMapOvr>
  <p:transition advTm="72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Shipping instructions</a:t>
            </a:r>
          </a:p>
        </p:txBody>
      </p:sp>
      <p:pic>
        <p:nvPicPr>
          <p:cNvPr id="3" name="Audio 2">
            <a:hlinkClick r:id="" action="ppaction://media"/>
            <a:extLst>
              <a:ext uri="{FF2B5EF4-FFF2-40B4-BE49-F238E27FC236}">
                <a16:creationId xmlns:a16="http://schemas.microsoft.com/office/drawing/2014/main" id="{8C51691B-39AB-4DBC-8654-5FB51AB046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7182565"/>
      </p:ext>
    </p:extLst>
  </p:cSld>
  <p:clrMapOvr>
    <a:masterClrMapping/>
  </p:clrMapOvr>
  <p:transition advTm="60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idx="4294967295"/>
          </p:nvPr>
        </p:nvSpPr>
        <p:spPr>
          <a:xfrm>
            <a:off x="7053263" y="269875"/>
            <a:ext cx="5138737" cy="1096963"/>
          </a:xfrm>
        </p:spPr>
        <p:txBody>
          <a:bodyPr>
            <a:noAutofit/>
          </a:bodyPr>
          <a:lstStyle/>
          <a:p>
            <a:pPr algn="r"/>
            <a:r>
              <a:rPr lang="en-US" sz="3600" b="1" dirty="0"/>
              <a:t>U.S. Originating Suppliers Shipping Instructions</a:t>
            </a:r>
            <a:endParaRPr lang="en-US" sz="3600" dirty="0"/>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4294967295"/>
          </p:nvPr>
        </p:nvSpPr>
        <p:spPr>
          <a:xfrm>
            <a:off x="8729663" y="1081088"/>
            <a:ext cx="3462337" cy="4616450"/>
          </a:xfrm>
        </p:spPr>
        <p:txBody>
          <a:bodyPr/>
          <a:lstStyle/>
          <a:p>
            <a:endParaRPr lang="en-US" dirty="0"/>
          </a:p>
          <a:p>
            <a:endParaRPr lang="en-US" dirty="0"/>
          </a:p>
          <a:p>
            <a:endParaRPr lang="en-US" dirty="0"/>
          </a:p>
          <a:p>
            <a:endParaRPr lang="en-US" dirty="0"/>
          </a:p>
          <a:p>
            <a:pPr marL="0" indent="0">
              <a:buNone/>
            </a:pPr>
            <a:endParaRPr lang="en-US"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752067" y="1407289"/>
            <a:ext cx="11287533" cy="5180836"/>
          </a:xfrm>
          <a:prstGeom prst="rect">
            <a:avLst/>
          </a:prstGeom>
        </p:spPr>
        <p:txBody>
          <a:bodyPr vert="horz" lIns="91440" tIns="45720" rIns="91440" bIns="45720" rtlCol="0">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sz="1900" dirty="0"/>
              <a:t>Routing instructions for shipments going through Perris CA – West Coast Consolidation Center (WCCC)</a:t>
            </a:r>
            <a:r>
              <a:rPr lang="en-US" sz="1700" dirty="0"/>
              <a:t> </a:t>
            </a:r>
          </a:p>
          <a:p>
            <a:pPr marL="0" indent="0">
              <a:buNone/>
            </a:pPr>
            <a:r>
              <a:rPr lang="en-US" sz="1600" b="1" dirty="0"/>
              <a:t>Select appropriate option:</a:t>
            </a:r>
          </a:p>
          <a:p>
            <a:pPr marL="342900" indent="-342900">
              <a:buFont typeface="+mj-lt"/>
              <a:buAutoNum type="arabicPeriod"/>
            </a:pPr>
            <a:r>
              <a:rPr lang="en-US" sz="1600" dirty="0"/>
              <a:t>  Shipment is less than 150 </a:t>
            </a:r>
            <a:r>
              <a:rPr lang="en-US" sz="1600" dirty="0" err="1"/>
              <a:t>lbs</a:t>
            </a:r>
            <a:r>
              <a:rPr lang="en-US" sz="1600" dirty="0"/>
              <a:t> total and not palletized –ship via </a:t>
            </a:r>
            <a:r>
              <a:rPr lang="en-US" sz="1600" b="1" dirty="0"/>
              <a:t>UPS Parcel </a:t>
            </a:r>
            <a:r>
              <a:rPr lang="en-US" sz="1600" dirty="0"/>
              <a:t>– account # </a:t>
            </a:r>
            <a:r>
              <a:rPr lang="en-US" sz="1600" b="1" dirty="0"/>
              <a:t>8541V0</a:t>
            </a:r>
          </a:p>
          <a:p>
            <a:pPr marL="1257300" lvl="2" indent="-342900">
              <a:buFont typeface="Wingdings" panose="05000000000000000000" pitchFamily="2" charset="2"/>
              <a:buChar char="§"/>
            </a:pPr>
            <a:r>
              <a:rPr lang="en-US" sz="1600" i="1" dirty="0"/>
              <a:t>Note: Shipments of 3 or more boxes should be palletized and shipped ODFL, see below</a:t>
            </a:r>
          </a:p>
          <a:p>
            <a:pPr marL="457200" indent="-457200">
              <a:buFont typeface="+mj-lt"/>
              <a:buAutoNum type="arabicPeriod"/>
            </a:pPr>
            <a:r>
              <a:rPr lang="en-US" sz="1600" dirty="0"/>
              <a:t>Shipment is palletized and/or over 150 </a:t>
            </a:r>
            <a:r>
              <a:rPr lang="en-US" sz="1600" dirty="0" err="1"/>
              <a:t>lbs</a:t>
            </a:r>
            <a:r>
              <a:rPr lang="en-US" sz="1600" dirty="0"/>
              <a:t> and less than 10,000 </a:t>
            </a:r>
            <a:r>
              <a:rPr lang="en-US" sz="1600" dirty="0" err="1"/>
              <a:t>lbs</a:t>
            </a:r>
            <a:r>
              <a:rPr lang="en-US" sz="1600" dirty="0"/>
              <a:t> – Ship via </a:t>
            </a:r>
            <a:r>
              <a:rPr lang="en-US" sz="1600" b="1" dirty="0"/>
              <a:t>ODFL-LTL </a:t>
            </a:r>
            <a:r>
              <a:rPr lang="en-US" sz="1600" dirty="0"/>
              <a:t>or another LTL carrier as defined by H-D</a:t>
            </a:r>
          </a:p>
          <a:p>
            <a:pPr marL="1257300" lvl="2" indent="-342900">
              <a:buFont typeface="Wingdings" panose="05000000000000000000" pitchFamily="2" charset="2"/>
              <a:buChar char="§"/>
            </a:pPr>
            <a:r>
              <a:rPr lang="en-US" sz="1600" i="1" dirty="0"/>
              <a:t>ODFL Phone # 1-800-235-5569</a:t>
            </a:r>
          </a:p>
          <a:p>
            <a:pPr marL="342900" indent="-342900">
              <a:buFont typeface="+mj-lt"/>
              <a:buAutoNum type="arabicPeriod"/>
            </a:pPr>
            <a:r>
              <a:rPr lang="en-US" sz="1600" dirty="0"/>
              <a:t>Shipment is more than 10 pallets and/or over 10,000 </a:t>
            </a:r>
            <a:r>
              <a:rPr lang="en-US" sz="1600" dirty="0" err="1"/>
              <a:t>lbs</a:t>
            </a:r>
            <a:r>
              <a:rPr lang="en-US" sz="1600" dirty="0"/>
              <a:t> and/or over 16  linear feet – contact Dan Williams at </a:t>
            </a:r>
            <a:r>
              <a:rPr lang="en-US" sz="1600" dirty="0">
                <a:hlinkClick r:id="rId6">
                  <a:extLst>
                    <a:ext uri="{A12FA001-AC4F-418D-AE19-62706E023703}">
                      <ahyp:hlinkClr xmlns:ahyp="http://schemas.microsoft.com/office/drawing/2018/hyperlinkcolor" val="tx"/>
                    </a:ext>
                  </a:extLst>
                </a:hlinkClick>
              </a:rPr>
              <a:t>dwilliams3@ups.com</a:t>
            </a:r>
            <a:r>
              <a:rPr lang="en-US" sz="1600" dirty="0"/>
              <a:t> or Tom Hermann at </a:t>
            </a:r>
            <a:r>
              <a:rPr lang="en-US" sz="1600" dirty="0">
                <a:hlinkClick r:id="rId7">
                  <a:extLst>
                    <a:ext uri="{A12FA001-AC4F-418D-AE19-62706E023703}">
                      <ahyp:hlinkClr xmlns:ahyp="http://schemas.microsoft.com/office/drawing/2018/hyperlinkcolor" val="tx"/>
                    </a:ext>
                  </a:extLst>
                </a:hlinkClick>
              </a:rPr>
              <a:t>tom.hermann@ups.com</a:t>
            </a:r>
            <a:r>
              <a:rPr lang="en-US" sz="1600" dirty="0"/>
              <a:t> for instructions.</a:t>
            </a:r>
          </a:p>
          <a:p>
            <a:pPr marL="1257300" lvl="2" indent="-342900">
              <a:buFont typeface="Wingdings" panose="05000000000000000000" pitchFamily="2" charset="2"/>
              <a:buChar char="§"/>
            </a:pPr>
            <a:r>
              <a:rPr lang="en-US" sz="1600" i="1" dirty="0"/>
              <a:t>Shipments documented on a single Commercial Invoice to the WCCC for Thailand must physically fit within the standard 40’ Ocean Export Container.</a:t>
            </a:r>
          </a:p>
          <a:p>
            <a:pPr marL="1714500" lvl="3" indent="-342900">
              <a:buFont typeface="Wingdings" panose="05000000000000000000" pitchFamily="2" charset="2"/>
              <a:buChar char="§"/>
            </a:pPr>
            <a:r>
              <a:rPr lang="en-US" sz="1600" dirty="0"/>
              <a:t>For standard pallet footprint of 45”x 48”x 55” the capacity of the ocean container is 18 pallets single stacked. </a:t>
            </a:r>
          </a:p>
          <a:p>
            <a:pPr marL="1714500" lvl="3" indent="-342900">
              <a:buFont typeface="Wingdings" panose="05000000000000000000" pitchFamily="2" charset="2"/>
              <a:buChar char="§"/>
            </a:pPr>
            <a:r>
              <a:rPr lang="en-US" sz="1600" dirty="0"/>
              <a:t>For pallet footprint less than 45”x 48”x 55 – or double stacking - calculation is required by supplier to assure shipment can fit into single 40’ Ocean Export Container with a height of 90”. </a:t>
            </a:r>
          </a:p>
          <a:p>
            <a:pPr lvl="1"/>
            <a:r>
              <a:rPr lang="en-US" sz="1600" dirty="0"/>
              <a:t>Suppliers sending a </a:t>
            </a:r>
            <a:r>
              <a:rPr lang="en-US" sz="1600" b="1" dirty="0"/>
              <a:t>full truck load shipment</a:t>
            </a:r>
            <a:r>
              <a:rPr lang="en-US" sz="1600" dirty="0"/>
              <a:t> will need to provide an invoice for audit </a:t>
            </a:r>
            <a:r>
              <a:rPr lang="en-US" sz="1600" b="1" dirty="0"/>
              <a:t>prior to pick-up.</a:t>
            </a:r>
            <a:r>
              <a:rPr lang="en-US" sz="1600" dirty="0"/>
              <a:t> Email Commercial Invoice to </a:t>
            </a:r>
            <a:r>
              <a:rPr lang="en-US" sz="1600" u="sng" dirty="0">
                <a:hlinkClick r:id="rId6"/>
              </a:rPr>
              <a:t>dwilliams3@ups.com</a:t>
            </a:r>
            <a:r>
              <a:rPr lang="en-US" sz="1600" u="sng" dirty="0"/>
              <a:t> </a:t>
            </a:r>
            <a:r>
              <a:rPr lang="en-US" sz="1600" dirty="0"/>
              <a:t>and </a:t>
            </a:r>
            <a:r>
              <a:rPr lang="en-US" sz="1600" u="sng" dirty="0">
                <a:hlinkClick r:id="rId8"/>
              </a:rPr>
              <a:t>amelogistics@harley-davidson.com</a:t>
            </a:r>
            <a:r>
              <a:rPr lang="en-US" sz="1600" dirty="0"/>
              <a:t>. When the invoice passes the audit, the shipment will be scheduled for pick-up.</a:t>
            </a:r>
          </a:p>
          <a:p>
            <a:pPr lvl="1"/>
            <a:r>
              <a:rPr lang="en-US" sz="1600" dirty="0"/>
              <a:t>Shipments larger than the capacity of a single Ocean Export Container must be split into two (or more) Commercial Invoices.</a:t>
            </a:r>
          </a:p>
          <a:p>
            <a:pPr>
              <a:lnSpc>
                <a:spcPct val="114000"/>
              </a:lnSpc>
            </a:pPr>
            <a:endParaRPr lang="en-US" dirty="0"/>
          </a:p>
        </p:txBody>
      </p:sp>
      <p:sp>
        <p:nvSpPr>
          <p:cNvPr id="4" name="Rectangle 3">
            <a:extLst>
              <a:ext uri="{FF2B5EF4-FFF2-40B4-BE49-F238E27FC236}">
                <a16:creationId xmlns:a16="http://schemas.microsoft.com/office/drawing/2014/main" id="{DA115CDA-E8AF-4405-9014-891F33F3137A}"/>
              </a:ext>
            </a:extLst>
          </p:cNvPr>
          <p:cNvSpPr/>
          <p:nvPr/>
        </p:nvSpPr>
        <p:spPr>
          <a:xfrm>
            <a:off x="451555" y="269290"/>
            <a:ext cx="6096000" cy="892552"/>
          </a:xfrm>
          <a:prstGeom prst="rect">
            <a:avLst/>
          </a:prstGeom>
        </p:spPr>
        <p:txBody>
          <a:bodyPr>
            <a:spAutoFit/>
          </a:bodyPr>
          <a:lstStyle/>
          <a:p>
            <a:pPr lvl="1"/>
            <a:r>
              <a:rPr lang="en-US" sz="1600" i="1" dirty="0"/>
              <a:t>Instructions can be found on </a:t>
            </a:r>
            <a:r>
              <a:rPr lang="en-US" sz="1600" i="1" dirty="0">
                <a:solidFill>
                  <a:srgbClr val="0070C0"/>
                </a:solidFill>
                <a:hlinkClick r:id="rId9">
                  <a:extLst>
                    <a:ext uri="{A12FA001-AC4F-418D-AE19-62706E023703}">
                      <ahyp:hlinkClr xmlns:ahyp="http://schemas.microsoft.com/office/drawing/2018/hyperlinkcolor" val="tx"/>
                    </a:ext>
                  </a:extLst>
                </a:hlinkClick>
              </a:rPr>
              <a:t>www.h-dsn.com</a:t>
            </a:r>
            <a:r>
              <a:rPr lang="en-US" sz="1600" i="1" dirty="0">
                <a:solidFill>
                  <a:srgbClr val="0070C0"/>
                </a:solidFill>
              </a:rPr>
              <a:t> </a:t>
            </a:r>
            <a:r>
              <a:rPr lang="en-US" sz="1200" i="1" dirty="0"/>
              <a:t>General Business Info/Transportation Routing Guide/H-D Thailand Shipper Letter of Instruction and General Business/Doing Business with Harley-Davidson/H-D Thailand/H-D Thailand Shipper Letter of Instruction.</a:t>
            </a:r>
            <a:endParaRPr lang="en-US" sz="1600" dirty="0"/>
          </a:p>
        </p:txBody>
      </p:sp>
      <p:pic>
        <p:nvPicPr>
          <p:cNvPr id="11" name="Audio 10">
            <a:hlinkClick r:id="" action="ppaction://media"/>
            <a:extLst>
              <a:ext uri="{FF2B5EF4-FFF2-40B4-BE49-F238E27FC236}">
                <a16:creationId xmlns:a16="http://schemas.microsoft.com/office/drawing/2014/main" id="{5D20F75E-87A2-428C-96A0-D7DDB50B3BE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95390409"/>
      </p:ext>
    </p:extLst>
  </p:cSld>
  <p:clrMapOvr>
    <a:masterClrMapping/>
  </p:clrMapOvr>
  <p:transition advTm="1314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animEffect transition="in" filter="wipe(right)">
                                      <p:cBhvr>
                                        <p:cTn id="11" dur="500"/>
                                        <p:tgtEl>
                                          <p:spTgt spid="13">
                                            <p:txEl>
                                              <p:pRg st="4" end="4"/>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13">
                                            <p:txEl>
                                              <p:pRg st="5" end="5"/>
                                            </p:txEl>
                                          </p:spTgt>
                                        </p:tgtEl>
                                        <p:attrNameLst>
                                          <p:attrName>style.visibility</p:attrName>
                                        </p:attrNameLst>
                                      </p:cBhvr>
                                      <p:to>
                                        <p:strVal val="visible"/>
                                      </p:to>
                                    </p:set>
                                    <p:animEffect transition="in" filter="wipe(right)">
                                      <p:cBhvr>
                                        <p:cTn id="14" dur="500"/>
                                        <p:tgtEl>
                                          <p:spTgt spid="13">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animEffect transition="in" filter="wipe(right)">
                                      <p:cBhvr>
                                        <p:cTn id="19" dur="500"/>
                                        <p:tgtEl>
                                          <p:spTgt spid="13">
                                            <p:txEl>
                                              <p:pRg st="6" end="6"/>
                                            </p:txEl>
                                          </p:spTgt>
                                        </p:tgtEl>
                                      </p:cBhvr>
                                    </p:animEffect>
                                  </p:childTnLst>
                                </p:cTn>
                              </p:par>
                              <p:par>
                                <p:cTn id="20" presetID="22" presetClass="entr" presetSubtype="2" fill="hold" nodeType="withEffect">
                                  <p:stCondLst>
                                    <p:cond delay="0"/>
                                  </p:stCondLst>
                                  <p:childTnLst>
                                    <p:set>
                                      <p:cBhvr>
                                        <p:cTn id="21" dur="1" fill="hold">
                                          <p:stCondLst>
                                            <p:cond delay="0"/>
                                          </p:stCondLst>
                                        </p:cTn>
                                        <p:tgtEl>
                                          <p:spTgt spid="13">
                                            <p:txEl>
                                              <p:pRg st="7" end="7"/>
                                            </p:txEl>
                                          </p:spTgt>
                                        </p:tgtEl>
                                        <p:attrNameLst>
                                          <p:attrName>style.visibility</p:attrName>
                                        </p:attrNameLst>
                                      </p:cBhvr>
                                      <p:to>
                                        <p:strVal val="visible"/>
                                      </p:to>
                                    </p:set>
                                    <p:animEffect transition="in" filter="wipe(right)">
                                      <p:cBhvr>
                                        <p:cTn id="22" dur="500"/>
                                        <p:tgtEl>
                                          <p:spTgt spid="13">
                                            <p:txEl>
                                              <p:pRg st="7" end="7"/>
                                            </p:txEl>
                                          </p:spTgt>
                                        </p:tgtEl>
                                      </p:cBhvr>
                                    </p:animEffect>
                                  </p:childTnLst>
                                </p:cTn>
                              </p:par>
                              <p:par>
                                <p:cTn id="23" presetID="22" presetClass="entr" presetSubtype="2"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animEffect transition="in" filter="wipe(right)">
                                      <p:cBhvr>
                                        <p:cTn id="25" dur="500"/>
                                        <p:tgtEl>
                                          <p:spTgt spid="13">
                                            <p:txEl>
                                              <p:pRg st="8" end="8"/>
                                            </p:txEl>
                                          </p:spTgt>
                                        </p:tgtEl>
                                      </p:cBhvr>
                                    </p:animEffect>
                                  </p:childTnLst>
                                </p:cTn>
                              </p:par>
                              <p:par>
                                <p:cTn id="26" presetID="22" presetClass="entr" presetSubtype="2" fill="hold" nodeType="withEffect">
                                  <p:stCondLst>
                                    <p:cond delay="0"/>
                                  </p:stCondLst>
                                  <p:childTnLst>
                                    <p:set>
                                      <p:cBhvr>
                                        <p:cTn id="27" dur="1" fill="hold">
                                          <p:stCondLst>
                                            <p:cond delay="0"/>
                                          </p:stCondLst>
                                        </p:cTn>
                                        <p:tgtEl>
                                          <p:spTgt spid="13">
                                            <p:txEl>
                                              <p:pRg st="9" end="9"/>
                                            </p:txEl>
                                          </p:spTgt>
                                        </p:tgtEl>
                                        <p:attrNameLst>
                                          <p:attrName>style.visibility</p:attrName>
                                        </p:attrNameLst>
                                      </p:cBhvr>
                                      <p:to>
                                        <p:strVal val="visible"/>
                                      </p:to>
                                    </p:set>
                                    <p:animEffect transition="in" filter="wipe(right)">
                                      <p:cBhvr>
                                        <p:cTn id="28" dur="500"/>
                                        <p:tgtEl>
                                          <p:spTgt spid="1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3">
                                            <p:txEl>
                                              <p:pRg st="10" end="10"/>
                                            </p:txEl>
                                          </p:spTgt>
                                        </p:tgtEl>
                                        <p:attrNameLst>
                                          <p:attrName>style.visibility</p:attrName>
                                        </p:attrNameLst>
                                      </p:cBhvr>
                                      <p:to>
                                        <p:strVal val="visible"/>
                                      </p:to>
                                    </p:set>
                                    <p:animEffect transition="in" filter="wipe(right)">
                                      <p:cBhvr>
                                        <p:cTn id="33" dur="500"/>
                                        <p:tgtEl>
                                          <p:spTgt spid="1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3">
                                            <p:txEl>
                                              <p:pRg st="11" end="11"/>
                                            </p:txEl>
                                          </p:spTgt>
                                        </p:tgtEl>
                                        <p:attrNameLst>
                                          <p:attrName>style.visibility</p:attrName>
                                        </p:attrNameLst>
                                      </p:cBhvr>
                                      <p:to>
                                        <p:strVal val="visible"/>
                                      </p:to>
                                    </p:set>
                                    <p:animEffect transition="in" filter="wipe(right)">
                                      <p:cBhvr>
                                        <p:cTn id="38" dur="500"/>
                                        <p:tgtEl>
                                          <p:spTgt spid="1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5301465" y="269440"/>
            <a:ext cx="6280935" cy="1097280"/>
          </a:xfrm>
        </p:spPr>
        <p:txBody>
          <a:bodyPr>
            <a:noAutofit/>
          </a:bodyPr>
          <a:lstStyle/>
          <a:p>
            <a:pPr algn="r"/>
            <a:r>
              <a:rPr lang="en-US" sz="3600" b="1" dirty="0"/>
              <a:t>Non-U.S. Originating Suppliers Shipping Instructions</a:t>
            </a:r>
            <a:endParaRPr lang="en-US" sz="3600" dirty="0"/>
          </a:p>
        </p:txBody>
      </p:sp>
      <p:sp>
        <p:nvSpPr>
          <p:cNvPr id="3" name="Content Placeholder 2">
            <a:extLst>
              <a:ext uri="{FF2B5EF4-FFF2-40B4-BE49-F238E27FC236}">
                <a16:creationId xmlns:a16="http://schemas.microsoft.com/office/drawing/2014/main" id="{1028430D-AC83-4C0A-A818-C5BC8A1323EA}"/>
              </a:ext>
            </a:extLst>
          </p:cNvPr>
          <p:cNvSpPr>
            <a:spLocks noGrp="1"/>
          </p:cNvSpPr>
          <p:nvPr>
            <p:ph idx="1"/>
          </p:nvPr>
        </p:nvSpPr>
        <p:spPr>
          <a:xfrm>
            <a:off x="9517724" y="1081406"/>
            <a:ext cx="3461768" cy="4615725"/>
          </a:xfrm>
        </p:spPr>
        <p:txBody>
          <a:bodyPr/>
          <a:lstStyle/>
          <a:p>
            <a:endParaRPr lang="en-US" dirty="0"/>
          </a:p>
          <a:p>
            <a:endParaRPr lang="en-US" dirty="0"/>
          </a:p>
          <a:p>
            <a:endParaRPr lang="en-US" dirty="0"/>
          </a:p>
          <a:p>
            <a:endParaRPr lang="en-US" dirty="0"/>
          </a:p>
          <a:p>
            <a:pPr marL="0" indent="0">
              <a:buNone/>
            </a:pPr>
            <a:endParaRPr lang="en-US" dirty="0"/>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1058269" y="1790253"/>
            <a:ext cx="10512840" cy="376247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anose="05000000000000000000" pitchFamily="2" charset="2"/>
              <a:buChar char="§"/>
            </a:pPr>
            <a:r>
              <a:rPr lang="en-US" sz="2400" dirty="0"/>
              <a:t>Non-US Originating Suppliers - Contact Thailand Logistics for shipment instructions.</a:t>
            </a:r>
            <a:endParaRPr lang="en-US" dirty="0">
              <a:cs typeface="Calibri"/>
            </a:endParaRPr>
          </a:p>
          <a:p>
            <a:pPr>
              <a:buFont typeface="Wingdings" panose="05000000000000000000" pitchFamily="2" charset="2"/>
              <a:buChar char="§"/>
            </a:pPr>
            <a:r>
              <a:rPr lang="en-US" sz="2400" dirty="0"/>
              <a:t>The appointed freight forwarder will be defined by Thailand Logistics</a:t>
            </a:r>
          </a:p>
          <a:p>
            <a:pPr>
              <a:lnSpc>
                <a:spcPct val="114000"/>
              </a:lnSpc>
            </a:pPr>
            <a:endParaRPr lang="en-US" dirty="0"/>
          </a:p>
        </p:txBody>
      </p:sp>
      <p:sp>
        <p:nvSpPr>
          <p:cNvPr id="5" name="Rectangle 4">
            <a:extLst>
              <a:ext uri="{FF2B5EF4-FFF2-40B4-BE49-F238E27FC236}">
                <a16:creationId xmlns:a16="http://schemas.microsoft.com/office/drawing/2014/main" id="{799EEF80-A527-4423-B7BF-0D37C9675745}"/>
              </a:ext>
            </a:extLst>
          </p:cNvPr>
          <p:cNvSpPr/>
          <p:nvPr/>
        </p:nvSpPr>
        <p:spPr>
          <a:xfrm>
            <a:off x="1069558" y="5849896"/>
            <a:ext cx="9677464" cy="584775"/>
          </a:xfrm>
          <a:prstGeom prst="rect">
            <a:avLst/>
          </a:prstGeom>
        </p:spPr>
        <p:txBody>
          <a:bodyPr wrap="square">
            <a:spAutoFit/>
          </a:bodyPr>
          <a:lstStyle/>
          <a:p>
            <a:pPr lvl="1" algn="ctr"/>
            <a:r>
              <a:rPr lang="en-US" sz="1600" i="1" dirty="0">
                <a:solidFill>
                  <a:srgbClr val="FF0000"/>
                </a:solidFill>
                <a:latin typeface="Calibri"/>
                <a:cs typeface="Calibri"/>
              </a:rPr>
              <a:t>(Without any written communication from H-D SCA or Logistics Team - Supplier should not book any shipment through UPS / DHL Express directly to the H-D Thailand Facility ) </a:t>
            </a:r>
          </a:p>
        </p:txBody>
      </p:sp>
      <p:pic>
        <p:nvPicPr>
          <p:cNvPr id="4" name="Audio 3">
            <a:hlinkClick r:id="" action="ppaction://media"/>
            <a:extLst>
              <a:ext uri="{FF2B5EF4-FFF2-40B4-BE49-F238E27FC236}">
                <a16:creationId xmlns:a16="http://schemas.microsoft.com/office/drawing/2014/main" id="{99B4B16E-0259-49AD-A57A-450E330861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29930983"/>
      </p:ext>
    </p:extLst>
  </p:cSld>
  <p:clrMapOvr>
    <a:masterClrMapping/>
  </p:clrMapOvr>
  <p:transition advTm="97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2"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wipe(right)">
                                      <p:cBhvr>
                                        <p:cTn id="9" dur="500"/>
                                        <p:tgtEl>
                                          <p:spTgt spid="1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right)">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3D4AAA-E22B-4465-A189-8559B2167FC4}"/>
              </a:ext>
            </a:extLst>
          </p:cNvPr>
          <p:cNvGraphicFramePr>
            <a:graphicFrameLocks noGrp="1"/>
          </p:cNvGraphicFramePr>
          <p:nvPr>
            <p:ph idx="1"/>
            <p:extLst>
              <p:ext uri="{D42A27DB-BD31-4B8C-83A1-F6EECF244321}">
                <p14:modId xmlns:p14="http://schemas.microsoft.com/office/powerpoint/2010/main" val="3776778850"/>
              </p:ext>
            </p:extLst>
          </p:nvPr>
        </p:nvGraphicFramePr>
        <p:xfrm>
          <a:off x="2129551" y="2108622"/>
          <a:ext cx="7796212" cy="34804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4">
            <a:extLst>
              <a:ext uri="{FF2B5EF4-FFF2-40B4-BE49-F238E27FC236}">
                <a16:creationId xmlns:a16="http://schemas.microsoft.com/office/drawing/2014/main" id="{6715F064-4A82-43F1-A45D-C7F015CA60CD}"/>
              </a:ext>
            </a:extLst>
          </p:cNvPr>
          <p:cNvSpPr/>
          <p:nvPr/>
        </p:nvSpPr>
        <p:spPr>
          <a:xfrm>
            <a:off x="8422432" y="3095123"/>
            <a:ext cx="2429069" cy="1333442"/>
          </a:xfrm>
          <a:prstGeom prst="rect">
            <a:avLst/>
          </a:prstGeom>
        </p:spPr>
        <p:txBody>
          <a:bodyPr wrap="square">
            <a:spAutoFit/>
          </a:bodyPr>
          <a:lstStyle/>
          <a:p>
            <a:pPr algn="ctr">
              <a:lnSpc>
                <a:spcPts val="1800"/>
              </a:lnSpc>
              <a:spcBef>
                <a:spcPts val="320"/>
              </a:spcBef>
            </a:pPr>
            <a:r>
              <a:rPr lang="en-US" sz="2000" spc="-30" dirty="0">
                <a:latin typeface="Calibri" panose="02020603050405020304" pitchFamily="2"/>
              </a:rPr>
              <a:t>Reference Number </a:t>
            </a:r>
          </a:p>
          <a:p>
            <a:pPr algn="ctr">
              <a:lnSpc>
                <a:spcPts val="1800"/>
              </a:lnSpc>
              <a:spcBef>
                <a:spcPts val="320"/>
              </a:spcBef>
            </a:pPr>
            <a:r>
              <a:rPr lang="en-US" sz="2000" spc="-55" dirty="0">
                <a:latin typeface="Calibri" panose="02020603050405020304" pitchFamily="2"/>
              </a:rPr>
              <a:t>(Packing List Number) must </a:t>
            </a:r>
          </a:p>
          <a:p>
            <a:pPr algn="ctr">
              <a:lnSpc>
                <a:spcPts val="1800"/>
              </a:lnSpc>
              <a:spcBef>
                <a:spcPts val="310"/>
              </a:spcBef>
            </a:pPr>
            <a:r>
              <a:rPr lang="en-US" sz="2000" spc="-30" dirty="0">
                <a:latin typeface="Calibri" panose="02020603050405020304" pitchFamily="2"/>
              </a:rPr>
              <a:t>be used on all documents </a:t>
            </a:r>
          </a:p>
        </p:txBody>
      </p:sp>
      <p:sp>
        <p:nvSpPr>
          <p:cNvPr id="6" name="Right Bracket 5">
            <a:extLst>
              <a:ext uri="{FF2B5EF4-FFF2-40B4-BE49-F238E27FC236}">
                <a16:creationId xmlns:a16="http://schemas.microsoft.com/office/drawing/2014/main" id="{7862EEC5-034C-423A-902A-052747FCF214}"/>
              </a:ext>
            </a:extLst>
          </p:cNvPr>
          <p:cNvSpPr/>
          <p:nvPr/>
        </p:nvSpPr>
        <p:spPr>
          <a:xfrm>
            <a:off x="8038066" y="1996750"/>
            <a:ext cx="350154" cy="3685592"/>
          </a:xfrm>
          <a:prstGeom prst="rightBracket">
            <a:avLst/>
          </a:prstGeom>
          <a:noFill/>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ket 6">
            <a:extLst>
              <a:ext uri="{FF2B5EF4-FFF2-40B4-BE49-F238E27FC236}">
                <a16:creationId xmlns:a16="http://schemas.microsoft.com/office/drawing/2014/main" id="{469BF42D-6945-453D-831F-E69EFAF8E730}"/>
              </a:ext>
            </a:extLst>
          </p:cNvPr>
          <p:cNvSpPr/>
          <p:nvPr/>
        </p:nvSpPr>
        <p:spPr>
          <a:xfrm>
            <a:off x="3666930" y="3533960"/>
            <a:ext cx="277791" cy="1355280"/>
          </a:xfrm>
          <a:prstGeom prst="leftBracket">
            <a:avLst/>
          </a:prstGeom>
          <a:ln w="349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CDA4AFE6-CECF-4A65-A135-FD38EFACF972}"/>
              </a:ext>
            </a:extLst>
          </p:cNvPr>
          <p:cNvSpPr/>
          <p:nvPr/>
        </p:nvSpPr>
        <p:spPr>
          <a:xfrm>
            <a:off x="1051702" y="3533960"/>
            <a:ext cx="2429069" cy="1487330"/>
          </a:xfrm>
          <a:prstGeom prst="rect">
            <a:avLst/>
          </a:prstGeom>
        </p:spPr>
        <p:txBody>
          <a:bodyPr wrap="square">
            <a:spAutoFit/>
          </a:bodyPr>
          <a:lstStyle/>
          <a:p>
            <a:pPr algn="ctr">
              <a:lnSpc>
                <a:spcPts val="1800"/>
              </a:lnSpc>
              <a:spcBef>
                <a:spcPts val="320"/>
              </a:spcBef>
            </a:pPr>
            <a:r>
              <a:rPr lang="en-US" sz="2000" spc="-30" dirty="0">
                <a:latin typeface="Calibri" panose="02020603050405020304" pitchFamily="2"/>
              </a:rPr>
              <a:t>Handling Unit (Serial Number) from the ASN must match the Master B10 Label Handling Unit (Serial Number) </a:t>
            </a:r>
          </a:p>
        </p:txBody>
      </p:sp>
      <p:sp>
        <p:nvSpPr>
          <p:cNvPr id="10" name="Title 1">
            <a:extLst>
              <a:ext uri="{FF2B5EF4-FFF2-40B4-BE49-F238E27FC236}">
                <a16:creationId xmlns:a16="http://schemas.microsoft.com/office/drawing/2014/main" id="{7886CB88-268B-491A-A166-C64A8D9701A2}"/>
              </a:ext>
            </a:extLst>
          </p:cNvPr>
          <p:cNvSpPr txBox="1">
            <a:spLocks/>
          </p:cNvSpPr>
          <p:nvPr/>
        </p:nvSpPr>
        <p:spPr>
          <a:xfrm>
            <a:off x="6444342" y="269440"/>
            <a:ext cx="5138057" cy="10972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r"/>
            <a:r>
              <a:rPr lang="en-US" sz="3600" dirty="0"/>
              <a:t>Complaint Shipment Requirements</a:t>
            </a:r>
          </a:p>
        </p:txBody>
      </p:sp>
      <p:pic>
        <p:nvPicPr>
          <p:cNvPr id="2" name="Audio 1">
            <a:hlinkClick r:id="" action="ppaction://media"/>
            <a:extLst>
              <a:ext uri="{FF2B5EF4-FFF2-40B4-BE49-F238E27FC236}">
                <a16:creationId xmlns:a16="http://schemas.microsoft.com/office/drawing/2014/main" id="{F7DB2933-9A28-4A14-93C8-36EDEAA307D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0642069"/>
      </p:ext>
    </p:extLst>
  </p:cSld>
  <p:clrMapOvr>
    <a:masterClrMapping/>
  </p:clrMapOvr>
  <p:transition advTm="414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5" grpId="0"/>
      <p:bldP spid="6" grpId="0" animBg="1"/>
      <p:bldP spid="7" grpId="0" animBg="1"/>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Help chain</a:t>
            </a:r>
          </a:p>
        </p:txBody>
      </p:sp>
      <p:pic>
        <p:nvPicPr>
          <p:cNvPr id="3" name="Audio 2">
            <a:hlinkClick r:id="" action="ppaction://media"/>
            <a:extLst>
              <a:ext uri="{FF2B5EF4-FFF2-40B4-BE49-F238E27FC236}">
                <a16:creationId xmlns:a16="http://schemas.microsoft.com/office/drawing/2014/main" id="{C3B18540-809B-4585-90AE-0F35A91FE99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13486028"/>
      </p:ext>
    </p:extLst>
  </p:cSld>
  <p:clrMapOvr>
    <a:masterClrMapping/>
  </p:clrMapOvr>
  <p:transition advTm="51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829-B543-48EB-8D00-C3948669A204}"/>
              </a:ext>
            </a:extLst>
          </p:cNvPr>
          <p:cNvSpPr>
            <a:spLocks noGrp="1"/>
          </p:cNvSpPr>
          <p:nvPr>
            <p:ph type="title"/>
          </p:nvPr>
        </p:nvSpPr>
        <p:spPr>
          <a:xfrm>
            <a:off x="6444342" y="269440"/>
            <a:ext cx="5138057" cy="1097280"/>
          </a:xfrm>
        </p:spPr>
        <p:txBody>
          <a:bodyPr>
            <a:noAutofit/>
          </a:bodyPr>
          <a:lstStyle/>
          <a:p>
            <a:pPr algn="r"/>
            <a:r>
              <a:rPr lang="en-US" sz="3600" dirty="0"/>
              <a:t>Help Chain for Suppliers Shipping to Thailand </a:t>
            </a:r>
          </a:p>
        </p:txBody>
      </p:sp>
      <p:sp>
        <p:nvSpPr>
          <p:cNvPr id="13" name="Content Placeholder 2">
            <a:extLst>
              <a:ext uri="{FF2B5EF4-FFF2-40B4-BE49-F238E27FC236}">
                <a16:creationId xmlns:a16="http://schemas.microsoft.com/office/drawing/2014/main" id="{32E228A9-7F37-471C-9553-25DCA1D82E16}"/>
              </a:ext>
            </a:extLst>
          </p:cNvPr>
          <p:cNvSpPr txBox="1">
            <a:spLocks/>
          </p:cNvSpPr>
          <p:nvPr/>
        </p:nvSpPr>
        <p:spPr>
          <a:xfrm>
            <a:off x="1600201" y="1729651"/>
            <a:ext cx="9906898" cy="4479238"/>
          </a:xfrm>
          <a:prstGeom prst="rect">
            <a:avLst/>
          </a:prstGeom>
        </p:spPr>
        <p:txBody>
          <a:bodyPr vert="horz" lIns="91440" tIns="45720" rIns="91440" bIns="45720" rtlCol="0">
            <a:normAutofit fontScale="925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sz="2200" b="1" u="sng" dirty="0"/>
              <a:t>Primary Harley-Davidson Help Chain for Suppliers Shipping to Thailand</a:t>
            </a:r>
          </a:p>
          <a:p>
            <a:pPr>
              <a:buFont typeface="Wingdings" panose="05000000000000000000" pitchFamily="2" charset="2"/>
              <a:buChar char="§"/>
            </a:pPr>
            <a:r>
              <a:rPr lang="en-US" sz="2200" dirty="0"/>
              <a:t>Harley-Davidson Thailand Supply Chain Analyst (SCA)</a:t>
            </a:r>
          </a:p>
          <a:p>
            <a:pPr lvl="1">
              <a:buFont typeface="Wingdings" panose="05000000000000000000" pitchFamily="2" charset="2"/>
              <a:buChar char="§"/>
            </a:pPr>
            <a:r>
              <a:rPr lang="en-US" sz="2200" dirty="0"/>
              <a:t>Various email addresses – depends on the assigned SCA</a:t>
            </a:r>
          </a:p>
          <a:p>
            <a:pPr>
              <a:buFont typeface="Wingdings" panose="05000000000000000000" pitchFamily="2" charset="2"/>
              <a:buChar char="§"/>
            </a:pPr>
            <a:endParaRPr lang="en-US" sz="2200" b="1" u="sng" dirty="0"/>
          </a:p>
          <a:p>
            <a:pPr marL="0" indent="0">
              <a:buNone/>
            </a:pPr>
            <a:r>
              <a:rPr lang="en-US" sz="2200" b="1" u="sng" dirty="0"/>
              <a:t>Additional Harley-Davidson Resources </a:t>
            </a:r>
          </a:p>
          <a:p>
            <a:pPr>
              <a:buFont typeface="Wingdings" panose="05000000000000000000" pitchFamily="2" charset="2"/>
              <a:buChar char="§"/>
            </a:pPr>
            <a:r>
              <a:rPr lang="en-US" sz="2200" dirty="0"/>
              <a:t>Harley Davidson US Logistics Audit team for: Shipping Documentation support</a:t>
            </a:r>
          </a:p>
          <a:p>
            <a:pPr lvl="1">
              <a:lnSpc>
                <a:spcPct val="114000"/>
              </a:lnSpc>
              <a:buFont typeface="Wingdings" panose="05000000000000000000" pitchFamily="2" charset="2"/>
              <a:buChar char="§"/>
            </a:pPr>
            <a:r>
              <a:rPr lang="en-US" sz="2200" dirty="0">
                <a:hlinkClick r:id="rId6"/>
              </a:rPr>
              <a:t>amelogistics@Harley-Davidson.com</a:t>
            </a:r>
            <a:endParaRPr lang="en-US" sz="2200" dirty="0"/>
          </a:p>
          <a:p>
            <a:pPr>
              <a:buFont typeface="Wingdings" panose="05000000000000000000" pitchFamily="2" charset="2"/>
              <a:buChar char="§"/>
            </a:pPr>
            <a:r>
              <a:rPr lang="en-US" sz="2200" dirty="0"/>
              <a:t>Thailand Accounts Payable for: Payment / Sales Invoice Support </a:t>
            </a:r>
          </a:p>
          <a:p>
            <a:pPr lvl="1">
              <a:buFont typeface="Wingdings" panose="05000000000000000000" pitchFamily="2" charset="2"/>
              <a:buChar char="§"/>
            </a:pPr>
            <a:r>
              <a:rPr lang="en-US" sz="2200" dirty="0">
                <a:hlinkClick r:id="rId7"/>
              </a:rPr>
              <a:t>apthailand@harley-davidson.com</a:t>
            </a:r>
            <a:endParaRPr lang="en-US" sz="2200" dirty="0"/>
          </a:p>
          <a:p>
            <a:pPr>
              <a:buFont typeface="Wingdings" panose="05000000000000000000" pitchFamily="2" charset="2"/>
              <a:buChar char="§"/>
            </a:pPr>
            <a:r>
              <a:rPr lang="en-US" sz="2200" dirty="0"/>
              <a:t>Harley-Davidson Supply Base Analysts (PDC – US)</a:t>
            </a:r>
          </a:p>
          <a:p>
            <a:pPr lvl="1">
              <a:buFont typeface="Wingdings" panose="05000000000000000000" pitchFamily="2" charset="2"/>
              <a:buChar char="§"/>
            </a:pPr>
            <a:r>
              <a:rPr lang="en-US" sz="2200" dirty="0"/>
              <a:t>Various email addresses – depends on the SBA</a:t>
            </a:r>
          </a:p>
          <a:p>
            <a:pPr lvl="1">
              <a:buFont typeface="Wingdings" panose="05000000000000000000" pitchFamily="2" charset="2"/>
              <a:buChar char="§"/>
            </a:pPr>
            <a:endParaRPr lang="en-US" dirty="0"/>
          </a:p>
        </p:txBody>
      </p:sp>
      <p:pic>
        <p:nvPicPr>
          <p:cNvPr id="4" name="Audio 3">
            <a:hlinkClick r:id="" action="ppaction://media"/>
            <a:extLst>
              <a:ext uri="{FF2B5EF4-FFF2-40B4-BE49-F238E27FC236}">
                <a16:creationId xmlns:a16="http://schemas.microsoft.com/office/drawing/2014/main" id="{3270CBE6-A189-4AB9-B0EA-2540CAEE639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39167131"/>
      </p:ext>
    </p:extLst>
  </p:cSld>
  <p:clrMapOvr>
    <a:masterClrMapping/>
  </p:clrMapOvr>
  <p:transition advTm="336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Conclusion &amp;</a:t>
            </a:r>
            <a:br>
              <a:rPr lang="en-US" sz="4000" dirty="0"/>
            </a:br>
            <a:r>
              <a:rPr lang="en-US" sz="4000" dirty="0"/>
              <a:t>Knowledge Check</a:t>
            </a:r>
            <a:br>
              <a:rPr lang="en-US" sz="4000" dirty="0"/>
            </a:br>
            <a:br>
              <a:rPr lang="en-US" sz="4000" dirty="0"/>
            </a:br>
            <a:r>
              <a:rPr lang="en-US" sz="4000" u="sng" dirty="0">
                <a:hlinkClick r:id="rId6"/>
              </a:rPr>
              <a:t>Click Here</a:t>
            </a:r>
            <a:r>
              <a:rPr lang="en-US" sz="4000" dirty="0"/>
              <a:t> to open and complete the Knowledge Check  </a:t>
            </a:r>
          </a:p>
        </p:txBody>
      </p:sp>
      <p:pic>
        <p:nvPicPr>
          <p:cNvPr id="8" name="Audio 7">
            <a:hlinkClick r:id="" action="ppaction://media"/>
            <a:extLst>
              <a:ext uri="{FF2B5EF4-FFF2-40B4-BE49-F238E27FC236}">
                <a16:creationId xmlns:a16="http://schemas.microsoft.com/office/drawing/2014/main" id="{5B334141-62B9-46CE-BC73-51E20BAFCB0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13815587"/>
      </p:ext>
    </p:extLst>
  </p:cSld>
  <p:clrMapOvr>
    <a:masterClrMapping/>
  </p:clrMapOvr>
  <p:transition advTm="126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1831-9977-4F3C-B378-4B78CF3634F6}"/>
              </a:ext>
            </a:extLst>
          </p:cNvPr>
          <p:cNvSpPr>
            <a:spLocks noGrp="1"/>
          </p:cNvSpPr>
          <p:nvPr>
            <p:ph type="title"/>
          </p:nvPr>
        </p:nvSpPr>
        <p:spPr/>
        <p:txBody>
          <a:bodyPr>
            <a:normAutofit/>
          </a:bodyPr>
          <a:lstStyle/>
          <a:p>
            <a:r>
              <a:rPr lang="en-US" sz="4000" dirty="0"/>
              <a:t>Tools &amp; reference materials</a:t>
            </a:r>
          </a:p>
        </p:txBody>
      </p:sp>
      <p:pic>
        <p:nvPicPr>
          <p:cNvPr id="6" name="Audio 5">
            <a:hlinkClick r:id="" action="ppaction://media"/>
            <a:extLst>
              <a:ext uri="{FF2B5EF4-FFF2-40B4-BE49-F238E27FC236}">
                <a16:creationId xmlns:a16="http://schemas.microsoft.com/office/drawing/2014/main" id="{0587D358-7ED9-436D-A7D5-0BF9BA1E90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16379593"/>
      </p:ext>
    </p:extLst>
  </p:cSld>
  <p:clrMapOvr>
    <a:masterClrMapping/>
  </p:clrMapOvr>
  <p:transition advTm="54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0C2E1D-D096-4B0B-95B8-2C5C771CE3C8}"/>
              </a:ext>
            </a:extLst>
          </p:cNvPr>
          <p:cNvPicPr>
            <a:picLocks noGrp="1" noChangeAspect="1"/>
          </p:cNvPicPr>
          <p:nvPr>
            <p:ph idx="1"/>
          </p:nvPr>
        </p:nvPicPr>
        <p:blipFill rotWithShape="1">
          <a:blip r:embed="rId6"/>
          <a:srcRect l="25056" t="21157" r="23097"/>
          <a:stretch/>
        </p:blipFill>
        <p:spPr>
          <a:xfrm>
            <a:off x="1157362" y="1258645"/>
            <a:ext cx="3392525" cy="3333176"/>
          </a:xfrm>
          <a:prstGeom prst="rect">
            <a:avLst/>
          </a:prstGeom>
          <a:ln w="38100">
            <a:solidFill>
              <a:srgbClr val="002060"/>
            </a:solidFill>
          </a:ln>
        </p:spPr>
      </p:pic>
      <p:sp>
        <p:nvSpPr>
          <p:cNvPr id="5" name="Content Placeholder 2">
            <a:extLst>
              <a:ext uri="{FF2B5EF4-FFF2-40B4-BE49-F238E27FC236}">
                <a16:creationId xmlns:a16="http://schemas.microsoft.com/office/drawing/2014/main" id="{F5B81B6E-8EDC-4213-9F44-BD2FF22E2484}"/>
              </a:ext>
            </a:extLst>
          </p:cNvPr>
          <p:cNvSpPr txBox="1">
            <a:spLocks/>
          </p:cNvSpPr>
          <p:nvPr/>
        </p:nvSpPr>
        <p:spPr>
          <a:xfrm>
            <a:off x="8939604" y="2571077"/>
            <a:ext cx="3108961" cy="3076688"/>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0" indent="0">
              <a:spcAft>
                <a:spcPts val="0"/>
              </a:spcAft>
              <a:buNone/>
            </a:pPr>
            <a:r>
              <a:rPr lang="en-US" sz="1400" b="1" dirty="0"/>
              <a:t>Corporate Standards</a:t>
            </a:r>
            <a:r>
              <a:rPr lang="en-US" sz="1400" dirty="0"/>
              <a:t>:  General Business Information / Electronic Commerce Information</a:t>
            </a:r>
          </a:p>
          <a:p>
            <a:pPr lvl="1">
              <a:spcAft>
                <a:spcPts val="0"/>
              </a:spcAft>
            </a:pPr>
            <a:r>
              <a:rPr lang="en-US" sz="1400" dirty="0"/>
              <a:t>EDI Standards (e.g. 862 Shipping Schedule)</a:t>
            </a:r>
          </a:p>
          <a:p>
            <a:pPr lvl="1">
              <a:spcAft>
                <a:spcPts val="0"/>
              </a:spcAft>
            </a:pPr>
            <a:r>
              <a:rPr lang="en-US" sz="1400" dirty="0"/>
              <a:t>EDI Implementation Guides (e.g. Appendix A)</a:t>
            </a:r>
          </a:p>
          <a:p>
            <a:pPr lvl="1">
              <a:spcAft>
                <a:spcPts val="0"/>
              </a:spcAft>
            </a:pPr>
            <a:r>
              <a:rPr lang="en-US" sz="1400" dirty="0"/>
              <a:t>Bar Coding </a:t>
            </a:r>
          </a:p>
        </p:txBody>
      </p:sp>
      <p:sp>
        <p:nvSpPr>
          <p:cNvPr id="8" name="Title 1">
            <a:extLst>
              <a:ext uri="{FF2B5EF4-FFF2-40B4-BE49-F238E27FC236}">
                <a16:creationId xmlns:a16="http://schemas.microsoft.com/office/drawing/2014/main" id="{3D3EBBD7-7F86-4B50-B7BF-FE32C273AFE5}"/>
              </a:ext>
            </a:extLst>
          </p:cNvPr>
          <p:cNvSpPr txBox="1">
            <a:spLocks/>
          </p:cNvSpPr>
          <p:nvPr/>
        </p:nvSpPr>
        <p:spPr>
          <a:xfrm>
            <a:off x="5943600" y="365760"/>
            <a:ext cx="5650523" cy="1103020"/>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r>
              <a:rPr lang="en-US" dirty="0"/>
              <a:t>Tools &amp; Reference Materials</a:t>
            </a:r>
          </a:p>
          <a:p>
            <a:r>
              <a:rPr lang="en-US" sz="2800" dirty="0"/>
              <a:t>Available on </a:t>
            </a:r>
            <a:r>
              <a:rPr lang="en-US" sz="2800" dirty="0">
                <a:hlinkClick r:id="rId7"/>
              </a:rPr>
              <a:t>www.h-dsn.com</a:t>
            </a:r>
            <a:endParaRPr lang="en-US" sz="2800" dirty="0"/>
          </a:p>
          <a:p>
            <a:endParaRPr lang="en-US" dirty="0"/>
          </a:p>
        </p:txBody>
      </p:sp>
      <p:pic>
        <p:nvPicPr>
          <p:cNvPr id="2" name="Picture 1">
            <a:extLst>
              <a:ext uri="{FF2B5EF4-FFF2-40B4-BE49-F238E27FC236}">
                <a16:creationId xmlns:a16="http://schemas.microsoft.com/office/drawing/2014/main" id="{9AA3C4C1-D171-46B8-8587-A1155FE713F4}"/>
              </a:ext>
            </a:extLst>
          </p:cNvPr>
          <p:cNvPicPr>
            <a:picLocks noChangeAspect="1"/>
          </p:cNvPicPr>
          <p:nvPr/>
        </p:nvPicPr>
        <p:blipFill rotWithShape="1">
          <a:blip r:embed="rId8"/>
          <a:srcRect l="30869"/>
          <a:stretch/>
        </p:blipFill>
        <p:spPr>
          <a:xfrm>
            <a:off x="5710396" y="1352293"/>
            <a:ext cx="3046370" cy="5419646"/>
          </a:xfrm>
          <a:prstGeom prst="rect">
            <a:avLst/>
          </a:prstGeom>
          <a:ln w="28575">
            <a:solidFill>
              <a:srgbClr val="002060"/>
            </a:solidFill>
          </a:ln>
        </p:spPr>
      </p:pic>
      <p:pic>
        <p:nvPicPr>
          <p:cNvPr id="6" name="Picture 5">
            <a:extLst>
              <a:ext uri="{FF2B5EF4-FFF2-40B4-BE49-F238E27FC236}">
                <a16:creationId xmlns:a16="http://schemas.microsoft.com/office/drawing/2014/main" id="{95BD1AA8-BDA3-4EAE-AE26-81AA9B3B30EF}"/>
              </a:ext>
            </a:extLst>
          </p:cNvPr>
          <p:cNvPicPr>
            <a:picLocks noChangeAspect="1"/>
          </p:cNvPicPr>
          <p:nvPr/>
        </p:nvPicPr>
        <p:blipFill>
          <a:blip r:embed="rId9"/>
          <a:stretch>
            <a:fillRect/>
          </a:stretch>
        </p:blipFill>
        <p:spPr>
          <a:xfrm>
            <a:off x="251879" y="209788"/>
            <a:ext cx="5966042" cy="665269"/>
          </a:xfrm>
          <a:prstGeom prst="rect">
            <a:avLst/>
          </a:prstGeom>
          <a:ln w="28575">
            <a:solidFill>
              <a:srgbClr val="FF6600"/>
            </a:solidFill>
          </a:ln>
        </p:spPr>
      </p:pic>
      <p:sp>
        <p:nvSpPr>
          <p:cNvPr id="12" name="Arrow: Left 11">
            <a:extLst>
              <a:ext uri="{FF2B5EF4-FFF2-40B4-BE49-F238E27FC236}">
                <a16:creationId xmlns:a16="http://schemas.microsoft.com/office/drawing/2014/main" id="{0E8552CB-EF63-4CCE-AE72-3EC997C886C4}"/>
              </a:ext>
            </a:extLst>
          </p:cNvPr>
          <p:cNvSpPr/>
          <p:nvPr/>
        </p:nvSpPr>
        <p:spPr>
          <a:xfrm>
            <a:off x="3954991" y="3952586"/>
            <a:ext cx="360948" cy="577516"/>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02585527-0C45-4C05-BB17-172EEABE0E61}"/>
              </a:ext>
            </a:extLst>
          </p:cNvPr>
          <p:cNvSpPr/>
          <p:nvPr/>
        </p:nvSpPr>
        <p:spPr>
          <a:xfrm>
            <a:off x="6983981" y="4243096"/>
            <a:ext cx="360948" cy="577516"/>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D2F585F9-583B-4A8C-82AB-6720F8786D37}"/>
              </a:ext>
            </a:extLst>
          </p:cNvPr>
          <p:cNvSpPr/>
          <p:nvPr/>
        </p:nvSpPr>
        <p:spPr>
          <a:xfrm>
            <a:off x="7854303" y="5169335"/>
            <a:ext cx="360948" cy="577516"/>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928616B1-6394-4147-96C7-D36B43B89BA3}"/>
              </a:ext>
            </a:extLst>
          </p:cNvPr>
          <p:cNvSpPr/>
          <p:nvPr/>
        </p:nvSpPr>
        <p:spPr>
          <a:xfrm>
            <a:off x="7620857" y="6049004"/>
            <a:ext cx="360948" cy="577516"/>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EB794793-884A-4E37-94B9-43E7266C93C1}"/>
              </a:ext>
            </a:extLst>
          </p:cNvPr>
          <p:cNvSpPr txBox="1">
            <a:spLocks/>
          </p:cNvSpPr>
          <p:nvPr/>
        </p:nvSpPr>
        <p:spPr>
          <a:xfrm>
            <a:off x="1118795" y="4590290"/>
            <a:ext cx="3649213" cy="2170891"/>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sz="1400" b="1" dirty="0"/>
              <a:t>Thailand specific documents</a:t>
            </a:r>
            <a:r>
              <a:rPr lang="en-US" sz="1400" dirty="0"/>
              <a:t>:  General Business Information/Doing Business with Harley-Davidson/H-D Thailand Section</a:t>
            </a:r>
          </a:p>
          <a:p>
            <a:pPr lvl="1">
              <a:spcAft>
                <a:spcPts val="0"/>
              </a:spcAft>
            </a:pPr>
            <a:r>
              <a:rPr lang="en-US" sz="1400" dirty="0"/>
              <a:t>Commercial Invoice Template</a:t>
            </a:r>
          </a:p>
          <a:p>
            <a:pPr lvl="1">
              <a:spcAft>
                <a:spcPts val="0"/>
              </a:spcAft>
            </a:pPr>
            <a:r>
              <a:rPr lang="en-US" sz="1400" dirty="0"/>
              <a:t>Shipping Checklist </a:t>
            </a:r>
          </a:p>
          <a:p>
            <a:pPr lvl="1">
              <a:spcAft>
                <a:spcPts val="0"/>
              </a:spcAft>
            </a:pPr>
            <a:r>
              <a:rPr lang="en-US" sz="1400" dirty="0"/>
              <a:t>Supplier Instructions</a:t>
            </a:r>
            <a:endParaRPr lang="en-US" sz="1200" dirty="0"/>
          </a:p>
        </p:txBody>
      </p:sp>
      <p:pic>
        <p:nvPicPr>
          <p:cNvPr id="9" name="Audio 8">
            <a:hlinkClick r:id="" action="ppaction://media"/>
            <a:extLst>
              <a:ext uri="{FF2B5EF4-FFF2-40B4-BE49-F238E27FC236}">
                <a16:creationId xmlns:a16="http://schemas.microsoft.com/office/drawing/2014/main" id="{B28A24FB-9972-46F3-9863-0381BA8056A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30892506"/>
      </p:ext>
    </p:extLst>
  </p:cSld>
  <p:clrMapOvr>
    <a:masterClrMapping/>
  </p:clrMapOvr>
  <p:transition advTm="423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5" grpId="0"/>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3C93-6D3E-4F2E-9B6C-5A54B3081192}"/>
              </a:ext>
            </a:extLst>
          </p:cNvPr>
          <p:cNvSpPr>
            <a:spLocks noGrp="1"/>
          </p:cNvSpPr>
          <p:nvPr>
            <p:ph type="title"/>
          </p:nvPr>
        </p:nvSpPr>
        <p:spPr>
          <a:xfrm>
            <a:off x="7132321" y="365760"/>
            <a:ext cx="4450080" cy="888441"/>
          </a:xfrm>
        </p:spPr>
        <p:txBody>
          <a:bodyPr>
            <a:normAutofit fontScale="90000"/>
          </a:bodyPr>
          <a:lstStyle/>
          <a:p>
            <a:pPr algn="r"/>
            <a:r>
              <a:rPr lang="en-US" sz="3600" dirty="0"/>
              <a:t>Shipping Checklist</a:t>
            </a:r>
            <a:br>
              <a:rPr lang="en-US" sz="3600" dirty="0"/>
            </a:br>
            <a:r>
              <a:rPr lang="en-US" sz="3600" dirty="0">
                <a:hlinkClick r:id="rId6"/>
              </a:rPr>
              <a:t>www.h-dsn.com</a:t>
            </a:r>
            <a:endParaRPr lang="en-US" sz="3600" dirty="0"/>
          </a:p>
        </p:txBody>
      </p:sp>
      <p:sp>
        <p:nvSpPr>
          <p:cNvPr id="3" name="Content Placeholder 2">
            <a:extLst>
              <a:ext uri="{FF2B5EF4-FFF2-40B4-BE49-F238E27FC236}">
                <a16:creationId xmlns:a16="http://schemas.microsoft.com/office/drawing/2014/main" id="{2E97790C-A07C-415C-B34B-E6A470A15D91}"/>
              </a:ext>
            </a:extLst>
          </p:cNvPr>
          <p:cNvSpPr>
            <a:spLocks noGrp="1"/>
          </p:cNvSpPr>
          <p:nvPr>
            <p:ph idx="1"/>
          </p:nvPr>
        </p:nvSpPr>
        <p:spPr>
          <a:xfrm>
            <a:off x="7206766" y="1371334"/>
            <a:ext cx="3908082" cy="4417087"/>
          </a:xfrm>
        </p:spPr>
        <p:txBody>
          <a:bodyPr>
            <a:normAutofit/>
          </a:bodyPr>
          <a:lstStyle/>
          <a:p>
            <a:pPr>
              <a:buFont typeface="Wingdings" panose="05000000000000000000" pitchFamily="2" charset="2"/>
              <a:buChar char="§"/>
            </a:pPr>
            <a:endParaRPr lang="en-US" dirty="0"/>
          </a:p>
          <a:p>
            <a:pPr marL="0" indent="0">
              <a:buNone/>
            </a:pPr>
            <a:endParaRPr lang="en-US" dirty="0"/>
          </a:p>
          <a:p>
            <a:pPr marL="0" indent="0">
              <a:buNone/>
            </a:pPr>
            <a:r>
              <a:rPr lang="en-US" dirty="0"/>
              <a:t>Checklist is a guide to follow for compliant shipments</a:t>
            </a:r>
          </a:p>
          <a:p>
            <a:pPr lvl="1">
              <a:buFont typeface="Wingdings" panose="05000000000000000000" pitchFamily="2" charset="2"/>
              <a:buChar char="§"/>
            </a:pPr>
            <a:r>
              <a:rPr lang="en-US" dirty="0"/>
              <a:t>Commercial Invoice </a:t>
            </a:r>
          </a:p>
          <a:p>
            <a:pPr lvl="2">
              <a:spcAft>
                <a:spcPts val="0"/>
              </a:spcAft>
              <a:buFont typeface="Wingdings" panose="05000000000000000000" pitchFamily="2" charset="2"/>
              <a:buChar char="§"/>
            </a:pPr>
            <a:r>
              <a:rPr lang="en-US" sz="2000" dirty="0"/>
              <a:t>Entity </a:t>
            </a:r>
          </a:p>
          <a:p>
            <a:pPr lvl="2">
              <a:spcAft>
                <a:spcPts val="0"/>
              </a:spcAft>
              <a:buFont typeface="Wingdings" panose="05000000000000000000" pitchFamily="2" charset="2"/>
              <a:buChar char="§"/>
            </a:pPr>
            <a:r>
              <a:rPr lang="en-US" sz="2000" dirty="0"/>
              <a:t>Header</a:t>
            </a:r>
          </a:p>
          <a:p>
            <a:pPr lvl="2">
              <a:spcAft>
                <a:spcPts val="0"/>
              </a:spcAft>
              <a:buFont typeface="Wingdings" panose="05000000000000000000" pitchFamily="2" charset="2"/>
              <a:buChar char="§"/>
            </a:pPr>
            <a:r>
              <a:rPr lang="en-US" sz="2000" dirty="0"/>
              <a:t>Item </a:t>
            </a:r>
          </a:p>
          <a:p>
            <a:pPr lvl="2">
              <a:spcAft>
                <a:spcPts val="0"/>
              </a:spcAft>
              <a:buFont typeface="Wingdings" panose="05000000000000000000" pitchFamily="2" charset="2"/>
              <a:buChar char="§"/>
            </a:pPr>
            <a:r>
              <a:rPr lang="en-US" sz="2000" dirty="0"/>
              <a:t>Footer</a:t>
            </a:r>
          </a:p>
          <a:p>
            <a:pPr lvl="1">
              <a:buFont typeface="Wingdings" panose="05000000000000000000" pitchFamily="2" charset="2"/>
              <a:buChar char="§"/>
            </a:pPr>
            <a:r>
              <a:rPr lang="en-US" dirty="0"/>
              <a:t>ASN / B10 Label</a:t>
            </a:r>
          </a:p>
        </p:txBody>
      </p:sp>
      <p:pic>
        <p:nvPicPr>
          <p:cNvPr id="5" name="Picture 4">
            <a:extLst>
              <a:ext uri="{FF2B5EF4-FFF2-40B4-BE49-F238E27FC236}">
                <a16:creationId xmlns:a16="http://schemas.microsoft.com/office/drawing/2014/main" id="{45C6FA9E-5535-4F7D-81A4-0165D5B0E013}"/>
              </a:ext>
            </a:extLst>
          </p:cNvPr>
          <p:cNvPicPr>
            <a:picLocks noChangeAspect="1"/>
          </p:cNvPicPr>
          <p:nvPr/>
        </p:nvPicPr>
        <p:blipFill>
          <a:blip r:embed="rId7"/>
          <a:stretch>
            <a:fillRect/>
          </a:stretch>
        </p:blipFill>
        <p:spPr>
          <a:xfrm>
            <a:off x="1332946" y="398033"/>
            <a:ext cx="4879346" cy="6189396"/>
          </a:xfrm>
          <a:prstGeom prst="rect">
            <a:avLst/>
          </a:prstGeom>
          <a:ln w="28575">
            <a:solidFill>
              <a:srgbClr val="FF6600"/>
            </a:solidFill>
          </a:ln>
        </p:spPr>
      </p:pic>
      <p:pic>
        <p:nvPicPr>
          <p:cNvPr id="8" name="Audio 7">
            <a:hlinkClick r:id="" action="ppaction://media"/>
            <a:extLst>
              <a:ext uri="{FF2B5EF4-FFF2-40B4-BE49-F238E27FC236}">
                <a16:creationId xmlns:a16="http://schemas.microsoft.com/office/drawing/2014/main" id="{773CE232-1F14-44F0-B286-C388502E763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3863688"/>
      </p:ext>
    </p:extLst>
  </p:cSld>
  <p:clrMapOvr>
    <a:masterClrMapping/>
  </p:clrMapOvr>
  <p:transition advTm="285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MADISON" val="xgxC3gOs"/>
  <p:tag name="ARTICULATE_DESIGN_ID_CROP" val="81KuSsZx"/>
  <p:tag name="ARTICULATE_SLIDE_COUNT" val="6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6|24.8"/>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9.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1.1|11.1|5"/>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8|9"/>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7.6|3.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1|20.4|9.9"/>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4|2.9|4.3"/>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1|10.2|2.4|12.5"/>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4|9.6|2.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8|7.8"/>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3|13.4|19.6"/>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8|1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9.9|8.3"/>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6|17.2|11.5|5.8|8.8|4.5"/>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5|5.2|11.3"/>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9|16.7"/>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7|11.9"/>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7"/>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3|25.9|10.9"/>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8|4.7"/>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4|8.1|1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8|7"/>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8|5"/>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2.5|17.9|6|8.5|9.2"/>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7"/>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5|2.6|17.9"/>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7.2"/>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3"/>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6.5|5.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9|7.2|4.7"/>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4|13|19.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6.8|24.5"/>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6.7|21.2|10.5|20.2"/>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3|11.8|47|15"/>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9|2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ategory xmlns="3DC188E0-A126-4D92-9CD4-2157FAB4F596">All-Hands Presentations</Category>
    <PMX_x0020_Phase xmlns="3DC188E0-A126-4D92-9CD4-2157FAB4F596">01 - Evaluatge</PMX_x0020_Phas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972D9766E046498DF88D0C8F17D30E" ma:contentTypeVersion="" ma:contentTypeDescription="Create a new document." ma:contentTypeScope="" ma:versionID="f754c3355a2d48bd971840243b175be8">
  <xsd:schema xmlns:xsd="http://www.w3.org/2001/XMLSchema" xmlns:xs="http://www.w3.org/2001/XMLSchema" xmlns:p="http://schemas.microsoft.com/office/2006/metadata/properties" xmlns:ns2="3DC188E0-A126-4D92-9CD4-2157FAB4F596" xmlns:ns3="3dc188e0-a126-4d92-9cd4-2157fab4f596" xmlns:ns4="c23f1aea-7c16-4e7e-844d-45a62a5833c7" targetNamespace="http://schemas.microsoft.com/office/2006/metadata/properties" ma:root="true" ma:fieldsID="8e83917a5e5d6d716e833bdf6d0e5ba5" ns2:_="" ns3:_="" ns4:_="">
    <xsd:import namespace="3DC188E0-A126-4D92-9CD4-2157FAB4F596"/>
    <xsd:import namespace="3dc188e0-a126-4d92-9cd4-2157fab4f596"/>
    <xsd:import namespace="c23f1aea-7c16-4e7e-844d-45a62a5833c7"/>
    <xsd:element name="properties">
      <xsd:complexType>
        <xsd:sequence>
          <xsd:element name="documentManagement">
            <xsd:complexType>
              <xsd:all>
                <xsd:element ref="ns2:PMX_x0020_Phase" minOccurs="0"/>
                <xsd:element ref="ns2:Category" minOccurs="0"/>
                <xsd:element ref="ns3:MediaServiceMetadata" minOccurs="0"/>
                <xsd:element ref="ns3:MediaServiceFastMetadata" minOccurs="0"/>
                <xsd:element ref="ns4:SharedWithUsers" minOccurs="0"/>
                <xsd:element ref="ns4: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C188E0-A126-4D92-9CD4-2157FAB4F596" elementFormDefault="qualified">
    <xsd:import namespace="http://schemas.microsoft.com/office/2006/documentManagement/types"/>
    <xsd:import namespace="http://schemas.microsoft.com/office/infopath/2007/PartnerControls"/>
    <xsd:element name="PMX_x0020_Phase" ma:index="8" nillable="true" ma:displayName="PMX Phase" ma:default="01 - Evaluatge" ma:description="The project phase this item is associated with." ma:format="Dropdown" ma:internalName="PMX_x0020_Phase">
      <xsd:simpleType>
        <xsd:restriction base="dms:Choice">
          <xsd:enumeration value="01 - Evaluatge"/>
          <xsd:enumeration value="02 - Initiate"/>
          <xsd:enumeration value="03 - Plan &amp; Design"/>
          <xsd:enumeration value="04 - Execute"/>
          <xsd:enumeration value="05 - Closure"/>
        </xsd:restriction>
      </xsd:simpleType>
    </xsd:element>
    <xsd:element name="Category" ma:index="9" nillable="true" ma:displayName="Category" ma:default="All-Hands Presentations" ma:format="Dropdown" ma:internalName="Category">
      <xsd:simpleType>
        <xsd:union memberTypes="dms:Text">
          <xsd:simpleType>
            <xsd:restriction base="dms:Choice">
              <xsd:enumeration value="All-Hands Presentations"/>
              <xsd:enumeration value="Communications"/>
              <xsd:enumeration value="Other Presentations"/>
              <xsd:enumeration value="Project Management"/>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3dc188e0-a126-4d92-9cd4-2157fab4f59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3f1aea-7c16-4e7e-844d-45a62a5833c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88BF0D-444D-48B0-BDBE-9D254C03A74B}">
  <ds:schemaRefs>
    <ds:schemaRef ds:uri="http://schemas.microsoft.com/sharepoint/v3/contenttype/forms"/>
  </ds:schemaRefs>
</ds:datastoreItem>
</file>

<file path=customXml/itemProps2.xml><?xml version="1.0" encoding="utf-8"?>
<ds:datastoreItem xmlns:ds="http://schemas.openxmlformats.org/officeDocument/2006/customXml" ds:itemID="{DC4D8A1C-3BD9-43F6-A277-9023D96F24E4}">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3DC188E0-A126-4D92-9CD4-2157FAB4F596"/>
    <ds:schemaRef ds:uri="3dc188e0-a126-4d92-9cd4-2157fab4f596"/>
    <ds:schemaRef ds:uri="http://purl.org/dc/terms/"/>
    <ds:schemaRef ds:uri="http://schemas.openxmlformats.org/package/2006/metadata/core-properties"/>
    <ds:schemaRef ds:uri="c23f1aea-7c16-4e7e-844d-45a62a5833c7"/>
    <ds:schemaRef ds:uri="http://www.w3.org/XML/1998/namespace"/>
  </ds:schemaRefs>
</ds:datastoreItem>
</file>

<file path=customXml/itemProps3.xml><?xml version="1.0" encoding="utf-8"?>
<ds:datastoreItem xmlns:ds="http://schemas.openxmlformats.org/officeDocument/2006/customXml" ds:itemID="{33931EC7-0D7E-43A3-8356-307480B29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C188E0-A126-4D92-9CD4-2157FAB4F596"/>
    <ds:schemaRef ds:uri="3dc188e0-a126-4d92-9cd4-2157fab4f596"/>
    <ds:schemaRef ds:uri="c23f1aea-7c16-4e7e-844d-45a62a5833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3722</TotalTime>
  <Words>9700</Words>
  <Application>Microsoft Office PowerPoint</Application>
  <PresentationFormat>Widescreen</PresentationFormat>
  <Paragraphs>789</Paragraphs>
  <Slides>66</Slides>
  <Notes>66</Notes>
  <HiddenSlides>0</HiddenSlides>
  <MMClips>66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Courier New</vt:lpstr>
      <vt:lpstr>DIN Condensed Bold</vt:lpstr>
      <vt:lpstr>Franklin Gothic Book</vt:lpstr>
      <vt:lpstr>Wingdings</vt:lpstr>
      <vt:lpstr>Crop</vt:lpstr>
      <vt:lpstr>H-D Thailand Supplier Shipping Compliance Training  Click Slideshow to begin Training </vt:lpstr>
      <vt:lpstr>Training Module Contents</vt:lpstr>
      <vt:lpstr>Importance of shipping Compliance</vt:lpstr>
      <vt:lpstr>Why Compliance is Important </vt:lpstr>
      <vt:lpstr>Overview of supplier process</vt:lpstr>
      <vt:lpstr>PowerPoint Presentation</vt:lpstr>
      <vt:lpstr>Tools &amp; reference materials</vt:lpstr>
      <vt:lpstr>PowerPoint Presentation</vt:lpstr>
      <vt:lpstr>Shipping Checklist www.h-dsn.com</vt:lpstr>
      <vt:lpstr>Commercial invoice requirements</vt:lpstr>
      <vt:lpstr>Commercial Invoice  Overview   </vt:lpstr>
      <vt:lpstr>Commercial Invoice  Instructions   </vt:lpstr>
      <vt:lpstr>Commercial Invoice  Instructions</vt:lpstr>
      <vt:lpstr>Commercial Invoice Instructions</vt:lpstr>
      <vt:lpstr>Commercial Invoice Instructions</vt:lpstr>
      <vt:lpstr>Commercial Invoice Instructions</vt:lpstr>
      <vt:lpstr> Harley-Davidson Thailand Entities</vt:lpstr>
      <vt:lpstr>Commercial Invoice Instructions</vt:lpstr>
      <vt:lpstr>Commercial Invoice Instructions</vt:lpstr>
      <vt:lpstr>Commercial Invoice Instructions</vt:lpstr>
      <vt:lpstr>Commercial Invoice Instructions</vt:lpstr>
      <vt:lpstr>Commercial Invoice Instructions-  Incoterms</vt:lpstr>
      <vt:lpstr>Commercial Invoice Instructions</vt:lpstr>
      <vt:lpstr>Commercial Invoice Instructions</vt:lpstr>
      <vt:lpstr>Commercial Invoice Instructions</vt:lpstr>
      <vt:lpstr>Commercial Invoice Instructions</vt:lpstr>
      <vt:lpstr>Commercial Invoice Instructions</vt:lpstr>
      <vt:lpstr>Commercial Invoice Instructions</vt:lpstr>
      <vt:lpstr>Commercial Invoice Instructions</vt:lpstr>
      <vt:lpstr>Commercial Invoice Instructions</vt:lpstr>
      <vt:lpstr>Commercial Invoice Instructions</vt:lpstr>
      <vt:lpstr>Commercial Invoice Instructions</vt:lpstr>
      <vt:lpstr>ASN and Commercial Invoice Alignment </vt:lpstr>
      <vt:lpstr>Commercial Invoice Instructions</vt:lpstr>
      <vt:lpstr>Commercial Invoice Instructions</vt:lpstr>
      <vt:lpstr>Commercial Invoice Instructions</vt:lpstr>
      <vt:lpstr>Commercial Invoice Instructions</vt:lpstr>
      <vt:lpstr>US Suppliers Only  Commercial Invoice Instructions</vt:lpstr>
      <vt:lpstr>Commercial Invoice Instructions</vt:lpstr>
      <vt:lpstr>Commercial Invoice Instructions</vt:lpstr>
      <vt:lpstr>Commercial Invoice Instructions</vt:lpstr>
      <vt:lpstr>Example: CI for Small Parcel Shipment - Header Section </vt:lpstr>
      <vt:lpstr>Example: CI for Small Parcel Shipment – Item &amp; Footer Sections </vt:lpstr>
      <vt:lpstr>Example: CI for Palletized Shipment – Header Section </vt:lpstr>
      <vt:lpstr>Example: CI for Palletized Shipment – Item &amp; Footer Sections </vt:lpstr>
      <vt:lpstr>Commercial Invoice Instructions</vt:lpstr>
      <vt:lpstr>Packing list requirements</vt:lpstr>
      <vt:lpstr>Packing List  Instructions – U.S. Suppliers </vt:lpstr>
      <vt:lpstr>Packing List  Instructions – U.S. Suppliers</vt:lpstr>
      <vt:lpstr>Packing List  Instructions – Non-U.S. Suppliers </vt:lpstr>
      <vt:lpstr>Labeling requirements</vt:lpstr>
      <vt:lpstr>Shipping Marks Label Requirements – Non-U.S. Suppliers </vt:lpstr>
      <vt:lpstr>Packaging Requirements for Shipping Documents</vt:lpstr>
      <vt:lpstr>B-10 Label Requirements</vt:lpstr>
      <vt:lpstr>Handling Unit Number on B10 and ASN </vt:lpstr>
      <vt:lpstr>Shipping &amp; Label Requirements</vt:lpstr>
      <vt:lpstr>Shipping &amp; Label Requirements</vt:lpstr>
      <vt:lpstr>Payment (sales) invoice requirements</vt:lpstr>
      <vt:lpstr>Payment (Sales) Invoice Instructions</vt:lpstr>
      <vt:lpstr>Shipping instructions</vt:lpstr>
      <vt:lpstr>U.S. Originating Suppliers Shipping Instructions</vt:lpstr>
      <vt:lpstr>Non-U.S. Originating Suppliers Shipping Instructions</vt:lpstr>
      <vt:lpstr>PowerPoint Presentation</vt:lpstr>
      <vt:lpstr>Help chain</vt:lpstr>
      <vt:lpstr>Help Chain for Suppliers Shipping to Thailand </vt:lpstr>
      <vt:lpstr>Conclusion &amp; Knowledge Check  Click Here to open and complete the Knowledge Check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Thailand Supplier Shipping Compliance Training</dc:title>
  <dc:creator>Casey, Mary K.</dc:creator>
  <cp:lastModifiedBy>Jarosz, Eileen</cp:lastModifiedBy>
  <cp:revision>247</cp:revision>
  <cp:lastPrinted>2019-11-14T15:50:16Z</cp:lastPrinted>
  <dcterms:created xsi:type="dcterms:W3CDTF">2019-09-17T21:45:57Z</dcterms:created>
  <dcterms:modified xsi:type="dcterms:W3CDTF">2019-11-14T20:45:49Z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0B0D91F8-FFEE-4ABF-8D6A-A57DE1671975</vt:lpwstr>
  </property>
  <property fmtid="{D5CDD505-2E9C-101B-9397-08002B2CF9AE}" pid="3" name="ArticulatePath">
    <vt:lpwstr>Redesigned Webinar (v.4) draft</vt:lpwstr>
  </property>
  <property fmtid="{D5CDD505-2E9C-101B-9397-08002B2CF9AE}" pid="4" name="ContentTypeId">
    <vt:lpwstr>0x010100B9972D9766E046498DF88D0C8F17D30E</vt:lpwstr>
  </property>
</Properties>
</file>